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4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4" autoAdjust="0"/>
    <p:restoredTop sz="94671" autoAdjust="0"/>
  </p:normalViewPr>
  <p:slideViewPr>
    <p:cSldViewPr snapToGrid="0" snapToObjects="1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F0FA6-DD01-074D-9B83-F351BC58F837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44979-84E1-504C-B1EE-E22D39373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1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19200" y="4724400"/>
            <a:ext cx="3581400" cy="381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000"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Boundless Lecture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7269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029200"/>
            <a:ext cx="8686800" cy="1295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 typeface="Arial"/>
              <a:buNone/>
              <a:defRPr sz="1400" baseline="0">
                <a:solidFill>
                  <a:srgbClr val="000000"/>
                </a:solidFill>
              </a:defRPr>
            </a:lvl1pPr>
            <a:lvl2pPr marL="0" indent="0">
              <a:buNone/>
              <a:defRPr sz="1000"/>
            </a:lvl2pPr>
          </a:lstStyle>
          <a:p>
            <a:pPr lvl="0"/>
            <a:r>
              <a:rPr lang="en-US" dirty="0" smtClean="0"/>
              <a:t>Click to edit Master text styles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242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849606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question_answ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17264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849606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question_answ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17264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849606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question_answ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17264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849606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question_answ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17264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keyter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457200"/>
          </a:xfrm>
          <a:prstGeom prst="rect">
            <a:avLst/>
          </a:prstGeom>
        </p:spPr>
        <p:txBody>
          <a:bodyPr vert="horz" lIns="0" tIns="0" rIns="0" bIns="0" anchor="b"/>
          <a:lstStyle>
            <a:lvl1pPr algn="l">
              <a:defRPr sz="24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vert="horz" lIns="0" tIns="0" rIns="0" bIns="0"/>
          <a:lstStyle>
            <a:lvl1pPr marL="114300" indent="-114300">
              <a:buFont typeface="Arial"/>
              <a:buChar char="•"/>
              <a:defRPr sz="10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8600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_plat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29000" y="274638"/>
            <a:ext cx="5410200" cy="563562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4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19800" y="1219200"/>
            <a:ext cx="2819400" cy="50292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>
                <a:solidFill>
                  <a:schemeClr val="tx2"/>
                </a:solidFill>
              </a:defRPr>
            </a:lvl1pPr>
            <a:lvl2pPr marL="0" indent="0" algn="l">
              <a:lnSpc>
                <a:spcPct val="110000"/>
              </a:lnSpc>
              <a:buNone/>
              <a:defRPr sz="1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68375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_boundl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29000" y="990600"/>
            <a:ext cx="5410200" cy="54102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defRPr sz="1000">
                <a:solidFill>
                  <a:srgbClr val="808080"/>
                </a:solidFill>
              </a:defRPr>
            </a:lvl1pPr>
            <a:lvl2pPr marL="0" indent="0">
              <a:buNone/>
              <a:defRPr sz="1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274638"/>
            <a:ext cx="5410200" cy="715962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4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3812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231005" y="1477846"/>
            <a:ext cx="5664901" cy="4770554"/>
          </a:xfrm>
          <a:prstGeom prst="rect">
            <a:avLst/>
          </a:prstGeom>
        </p:spPr>
        <p:txBody>
          <a:bodyPr vert="horz" lIns="0" tIns="0" rIns="0" bIns="0"/>
          <a:lstStyle>
            <a:lvl1pPr marL="0" indent="114300">
              <a:lnSpc>
                <a:spcPct val="120000"/>
              </a:lnSpc>
              <a:spcBef>
                <a:spcPts val="400"/>
              </a:spcBef>
              <a:buClr>
                <a:srgbClr val="828282"/>
              </a:buClr>
              <a:buSzPct val="100000"/>
              <a:buFont typeface="Arial" charset="0"/>
              <a:buChar char="•"/>
              <a:defRPr sz="140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0" indent="114300">
              <a:spcBef>
                <a:spcPts val="400"/>
              </a:spcBef>
              <a:buClr>
                <a:srgbClr val="828282"/>
              </a:buClr>
              <a:buSzPct val="100000"/>
              <a:buFont typeface="Arial" charset="0"/>
              <a:buChar char="•"/>
            </a:pPr>
            <a:r>
              <a:rPr lang="en-US" sz="1200" dirty="0" smtClean="0">
                <a:solidFill>
                  <a:srgbClr val="82828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CONCEPTITLE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715962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24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1888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ce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1" y="1371600"/>
            <a:ext cx="5714999" cy="4800600"/>
          </a:xfrm>
          <a:prstGeom prst="rect">
            <a:avLst/>
          </a:prstGeom>
        </p:spPr>
        <p:txBody>
          <a:bodyPr vert="horz" lIns="0" tIns="0" rIns="0" bIns="0"/>
          <a:lstStyle>
            <a:lvl1pPr marL="0" indent="114300">
              <a:lnSpc>
                <a:spcPct val="140000"/>
              </a:lnSpc>
              <a:spcBef>
                <a:spcPts val="400"/>
              </a:spcBef>
              <a:buClr>
                <a:srgbClr val="828282"/>
              </a:buClr>
              <a:buSzPct val="100000"/>
              <a:buFont typeface="Arial" charset="0"/>
              <a:buChar char="•"/>
              <a:defRPr sz="100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0" indent="114300">
              <a:spcBef>
                <a:spcPts val="400"/>
              </a:spcBef>
              <a:buClr>
                <a:srgbClr val="828282"/>
              </a:buClr>
              <a:buSzPct val="100000"/>
              <a:buFont typeface="Arial" charset="0"/>
              <a:buChar char="•"/>
            </a:pPr>
            <a:r>
              <a:rPr lang="en-US" sz="1200" dirty="0" smtClean="0">
                <a:solidFill>
                  <a:srgbClr val="82828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KEYCONCEPT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685800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2400" b="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5690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ce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1" y="1371600"/>
            <a:ext cx="5714999" cy="4800600"/>
          </a:xfrm>
          <a:prstGeom prst="rect">
            <a:avLst/>
          </a:prstGeom>
        </p:spPr>
        <p:txBody>
          <a:bodyPr vert="horz" lIns="0" tIns="0" rIns="0" bIns="0"/>
          <a:lstStyle>
            <a:lvl1pPr marL="0" indent="114300">
              <a:lnSpc>
                <a:spcPct val="140000"/>
              </a:lnSpc>
              <a:spcBef>
                <a:spcPts val="400"/>
              </a:spcBef>
              <a:buClr>
                <a:srgbClr val="828282"/>
              </a:buClr>
              <a:buSzPct val="100000"/>
              <a:buFont typeface="Arial" charset="0"/>
              <a:buChar char="•"/>
              <a:defRPr sz="1000">
                <a:solidFill>
                  <a:schemeClr val="bg2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0" indent="114300">
              <a:spcBef>
                <a:spcPts val="400"/>
              </a:spcBef>
              <a:buClr>
                <a:srgbClr val="828282"/>
              </a:buClr>
              <a:buSzPct val="100000"/>
              <a:buFont typeface="Arial" charset="0"/>
              <a:buChar char="•"/>
            </a:pPr>
            <a:r>
              <a:rPr lang="en-US" sz="1200" dirty="0" smtClean="0">
                <a:solidFill>
                  <a:srgbClr val="828282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KEYCONCEPT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685800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2400" b="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569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 userDrawn="1"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 userDrawn="1"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9200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sz="48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5627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keyter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457200"/>
          </a:xfrm>
          <a:prstGeom prst="rect">
            <a:avLst/>
          </a:prstGeom>
        </p:spPr>
        <p:txBody>
          <a:bodyPr vert="horz" lIns="0" tIns="0" rIns="0" bIns="0" anchor="b"/>
          <a:lstStyle>
            <a:lvl1pPr algn="l">
              <a:defRPr sz="24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vert="horz" lIns="0" tIns="0" rIns="0" bIns="0"/>
          <a:lstStyle>
            <a:lvl1pPr marL="114300" indent="-114300">
              <a:buFont typeface="Arial"/>
              <a:buChar char="•"/>
              <a:defRPr sz="10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8600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029200"/>
            <a:ext cx="8686800" cy="1295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 typeface="Arial"/>
              <a:buNone/>
              <a:defRPr sz="1400" baseline="0">
                <a:solidFill>
                  <a:srgbClr val="000000"/>
                </a:solidFill>
              </a:defRPr>
            </a:lvl1pPr>
            <a:lvl2pPr marL="0" indent="0">
              <a:buNone/>
              <a:defRPr sz="1000"/>
            </a:lvl2pPr>
          </a:lstStyle>
          <a:p>
            <a:pPr lvl="0"/>
            <a:r>
              <a:rPr lang="en-US" dirty="0" smtClean="0"/>
              <a:t>Click to edit Master text styles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2425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+mj-lt"/>
          <a:ea typeface="+mj-ea"/>
          <a:cs typeface="+mj-cs"/>
          <a:sym typeface="Helvetica Neue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Helvetica Neue" charset="0"/>
          <a:ea typeface="ヒラギノ角ゴ ProN W6" charset="0"/>
          <a:cs typeface="ヒラギノ角ゴ ProN W6" charset="0"/>
          <a:sym typeface="Helvetica Neue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Helvetica Neue" charset="0"/>
          <a:ea typeface="ヒラギノ角ゴ ProN W6" charset="0"/>
          <a:cs typeface="ヒラギノ角ゴ ProN W6" charset="0"/>
          <a:sym typeface="Helvetica Neue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Helvetica Neue" charset="0"/>
          <a:ea typeface="ヒラギノ角ゴ ProN W6" charset="0"/>
          <a:cs typeface="ヒラギノ角ゴ ProN W6" charset="0"/>
          <a:sym typeface="Helvetica Neue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Helvetica Neue" charset="0"/>
          <a:ea typeface="ヒラギノ角ゴ ProN W6" charset="0"/>
          <a:cs typeface="ヒラギノ角ゴ ProN W6" charset="0"/>
          <a:sym typeface="Helvetica Neue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Helvetica Neue" charset="0"/>
          <a:ea typeface="ヒラギノ角ゴ ProN W6" charset="0"/>
          <a:cs typeface="ヒラギノ角ゴ ProN W6" charset="0"/>
          <a:sym typeface="Helvetica Neue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Helvetica Neue" charset="0"/>
          <a:ea typeface="ヒラギノ角ゴ ProN W6" charset="0"/>
          <a:cs typeface="ヒラギノ角ゴ ProN W6" charset="0"/>
          <a:sym typeface="Helvetica Neue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Helvetica Neue" charset="0"/>
          <a:ea typeface="ヒラギノ角ゴ ProN W6" charset="0"/>
          <a:cs typeface="ヒラギノ角ゴ ProN W6" charset="0"/>
          <a:sym typeface="Helvetica Neue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FFFFFF"/>
          </a:solidFill>
          <a:latin typeface="Helvetica Neue" charset="0"/>
          <a:ea typeface="ヒラギノ角ゴ ProN W6" charset="0"/>
          <a:cs typeface="ヒラギノ角ゴ ProN W6" charset="0"/>
          <a:sym typeface="Helvetica Neue" charset="0"/>
        </a:defRPr>
      </a:lvl9pPr>
    </p:titleStyle>
    <p:bodyStyle>
      <a:lvl1pPr marL="342900" indent="-342900" algn="l" rtl="0" eaLnBrk="1" fontAlgn="base" hangingPunct="1">
        <a:spcBef>
          <a:spcPts val="8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  <a:sym typeface="Helvetica Neue" charset="0"/>
        </a:defRPr>
      </a:lvl1pPr>
      <a:lvl2pPr marL="127000" indent="-127000" algn="l" rtl="0" eaLnBrk="1" fontAlgn="base" hangingPunct="1">
        <a:spcBef>
          <a:spcPts val="400"/>
        </a:spcBef>
        <a:spcAft>
          <a:spcPct val="0"/>
        </a:spcAft>
        <a:buClr>
          <a:srgbClr val="828282"/>
        </a:buClr>
        <a:buSzPct val="100000"/>
        <a:buFont typeface="Arial" charset="0"/>
        <a:buChar char="•"/>
        <a:defRPr sz="1200">
          <a:solidFill>
            <a:srgbClr val="828282"/>
          </a:solidFill>
          <a:latin typeface="Arial" charset="0"/>
          <a:ea typeface="+mn-ea"/>
          <a:cs typeface="+mn-cs"/>
          <a:sym typeface="Arial" charset="0"/>
        </a:defRPr>
      </a:lvl2pPr>
      <a:lvl3pPr marL="393700" indent="-127000" algn="l" rtl="0" eaLnBrk="1" fontAlgn="base" hangingPunct="1">
        <a:spcBef>
          <a:spcPts val="600"/>
        </a:spcBef>
        <a:spcAft>
          <a:spcPct val="0"/>
        </a:spcAft>
        <a:buClr>
          <a:srgbClr val="828282"/>
        </a:buClr>
        <a:buSzPct val="100000"/>
        <a:buFont typeface="Helvetica Neue" charset="0"/>
        <a:buChar char="-"/>
        <a:defRPr sz="1200">
          <a:solidFill>
            <a:srgbClr val="828282"/>
          </a:solidFill>
          <a:latin typeface="+mn-lt"/>
          <a:ea typeface="+mn-ea"/>
          <a:cs typeface="+mn-cs"/>
          <a:sym typeface="Helvetica Neue" charset="0"/>
        </a:defRPr>
      </a:lvl3pPr>
      <a:lvl4pPr marL="1562100" indent="-228600" algn="l" rtl="0" eaLnBrk="1" fontAlgn="base" hangingPunct="1">
        <a:spcBef>
          <a:spcPts val="500"/>
        </a:spcBef>
        <a:spcAft>
          <a:spcPct val="0"/>
        </a:spcAft>
        <a:buClr>
          <a:srgbClr val="353535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Arial" charset="0"/>
          <a:ea typeface="+mn-ea"/>
          <a:cs typeface="+mn-cs"/>
          <a:sym typeface="Arial" charset="0"/>
        </a:defRPr>
      </a:lvl4pPr>
      <a:lvl5pPr marL="2019300" indent="-228600" algn="l" rtl="0" eaLnBrk="1" fontAlgn="base" hangingPunct="1">
        <a:spcBef>
          <a:spcPts val="500"/>
        </a:spcBef>
        <a:spcAft>
          <a:spcPct val="0"/>
        </a:spcAft>
        <a:buClr>
          <a:srgbClr val="353535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Arial" charset="0"/>
          <a:ea typeface="+mn-ea"/>
          <a:cs typeface="+mn-cs"/>
          <a:sym typeface="Arial" charset="0"/>
        </a:defRPr>
      </a:lvl5pPr>
      <a:lvl6pPr marL="2476500" indent="-228600" algn="l" rtl="0" eaLnBrk="1" fontAlgn="base" hangingPunct="1">
        <a:spcBef>
          <a:spcPts val="500"/>
        </a:spcBef>
        <a:spcAft>
          <a:spcPct val="0"/>
        </a:spcAft>
        <a:buClr>
          <a:srgbClr val="353535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Arial" charset="0"/>
          <a:ea typeface="+mn-ea"/>
          <a:cs typeface="+mn-cs"/>
          <a:sym typeface="Arial" charset="0"/>
        </a:defRPr>
      </a:lvl6pPr>
      <a:lvl7pPr marL="2933700" indent="-228600" algn="l" rtl="0" eaLnBrk="1" fontAlgn="base" hangingPunct="1">
        <a:spcBef>
          <a:spcPts val="500"/>
        </a:spcBef>
        <a:spcAft>
          <a:spcPct val="0"/>
        </a:spcAft>
        <a:buClr>
          <a:srgbClr val="353535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Arial" charset="0"/>
          <a:ea typeface="+mn-ea"/>
          <a:cs typeface="+mn-cs"/>
          <a:sym typeface="Arial" charset="0"/>
        </a:defRPr>
      </a:lvl7pPr>
      <a:lvl8pPr marL="3390900" indent="-228600" algn="l" rtl="0" eaLnBrk="1" fontAlgn="base" hangingPunct="1">
        <a:spcBef>
          <a:spcPts val="500"/>
        </a:spcBef>
        <a:spcAft>
          <a:spcPct val="0"/>
        </a:spcAft>
        <a:buClr>
          <a:srgbClr val="353535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Arial" charset="0"/>
          <a:ea typeface="+mn-ea"/>
          <a:cs typeface="+mn-cs"/>
          <a:sym typeface="Arial" charset="0"/>
        </a:defRPr>
      </a:lvl8pPr>
      <a:lvl9pPr marL="3848100" indent="-228600" algn="l" rtl="0" eaLnBrk="1" fontAlgn="base" hangingPunct="1">
        <a:spcBef>
          <a:spcPts val="500"/>
        </a:spcBef>
        <a:spcAft>
          <a:spcPct val="0"/>
        </a:spcAft>
        <a:buClr>
          <a:srgbClr val="353535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Arial" charset="0"/>
          <a:ea typeface="+mn-ea"/>
          <a:cs typeface="+mn-cs"/>
          <a:sym typeface="Arial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undless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boundless.com/" TargetMode="External"/><Relationship Id="rId4" Type="http://schemas.openxmlformats.org/officeDocument/2006/relationships/hyperlink" Target="http://creativecommons.org/licenses/by-sa/3.0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undless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5" Type="http://schemas.openxmlformats.org/officeDocument/2006/relationships/hyperlink" Target="http://www.boundless.com/" TargetMode="External"/><Relationship Id="rId4" Type="http://schemas.openxmlformats.org/officeDocument/2006/relationships/hyperlink" Target="http://creativecommons.org/licenses/by-sa/3.0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undless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5" Type="http://schemas.openxmlformats.org/officeDocument/2006/relationships/hyperlink" Target="http://www.boundless.com/" TargetMode="External"/><Relationship Id="rId4" Type="http://schemas.openxmlformats.org/officeDocument/2006/relationships/hyperlink" Target="http://creativecommons.org/licenses/by-sa/3.0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undless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www.boundless.com/" TargetMode="External"/><Relationship Id="rId4" Type="http://schemas.openxmlformats.org/officeDocument/2006/relationships/hyperlink" Target="http://creativecommons.org/licenses/by-sa/3.0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tionary.org/wiki/intangible+asset" TargetMode="External"/><Relationship Id="rId3" Type="http://schemas.openxmlformats.org/officeDocument/2006/relationships/hyperlink" Target="http://en.wikipedia.org/wiki/Balance_sheet" TargetMode="External"/><Relationship Id="rId7" Type="http://schemas.openxmlformats.org/officeDocument/2006/relationships/hyperlink" Target="http://en.wikipedia.org/wiki/Income_statement" TargetMode="External"/><Relationship Id="rId2" Type="http://schemas.openxmlformats.org/officeDocument/2006/relationships/hyperlink" Target="http://creativecommons.org/licenses/by-sa/3.0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en.wiktionary.org/wiki/balance+sheet" TargetMode="External"/><Relationship Id="rId5" Type="http://schemas.openxmlformats.org/officeDocument/2006/relationships/hyperlink" Target="http://en.wiktionary.org/wiki/equity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en.wiktionary.org/wiki/asset" TargetMode="Externa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boundless.com/accounting?campaign_content=book_378_section_97&amp;campaign_term=Accounting&amp;utm_campaign=powerpoint&amp;utm_medium=direct&amp;utm_source=boundless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g"/><Relationship Id="rId5" Type="http://schemas.openxmlformats.org/officeDocument/2006/relationships/hyperlink" Target="https://www.boundless.com/image/income-statement?campaign_content=book_378_section_97&amp;campaign_term=Accounting&amp;utm_campaign=powerpoint&amp;utm_medium=direct&amp;utm_source=boundless" TargetMode="External"/><Relationship Id="rId4" Type="http://schemas.openxmlformats.org/officeDocument/2006/relationships/hyperlink" Target="https://www.boundless.com/accounting/textbooks/boundless-accounting-textbook/analyzing-financial-statements-16/standardizing-financial-statements-97/income-statements-409-7079?campaign_content=book_378_section_97&amp;campaign_term=Accounting&amp;utm_campaign=powerpoint&amp;utm_medium=direct&amp;utm_source=boundles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hyperlink" Target="https://www.boundless.com/image/balance-sheet?campaign_content=book_378_section_97&amp;campaign_term=Accounting&amp;utm_campaign=powerpoint&amp;utm_medium=direct&amp;utm_source=boundless" TargetMode="External"/><Relationship Id="rId4" Type="http://schemas.openxmlformats.org/officeDocument/2006/relationships/hyperlink" Target="https://www.boundless.com/accounting/textbooks/boundless-accounting-textbook/analyzing-financial-statements-16/standardizing-financial-statements-97/balance-sheets-410-1870?campaign_content=book_378_section_97&amp;campaign_term=Accounting&amp;utm_campaign=powerpoint&amp;utm_medium=direct&amp;utm_source=boundles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3.0/u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hyperlink" Target="https://www.boundless.com/image/balance-sheet?campaign_content=book_378_section_97&amp;campaign_term=Accounting&amp;utm_campaign=powerpoint&amp;utm_medium=direct&amp;utm_source=boundless" TargetMode="External"/><Relationship Id="rId4" Type="http://schemas.openxmlformats.org/officeDocument/2006/relationships/hyperlink" Target="http://www.google.com/imgres?q=balance+sheet&amp;hl=en&amp;biw=1275&amp;bih=639&amp;tbs=sur:fmc&amp;tbm=isch&amp;imgrefurl=http://yell0brickrd.blogspot.com/2011/03/balance-sheets-made-simple.html&amp;tbnid=3VggjTd1KcDiYM&amp;docid=tmRLmlOWXYfy7M&amp;ved=0CFIQhRYoAQ&amp;ei=ctB9UNCELuSP0QGLr4DwBA&amp;dur=400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3.0/u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jpg"/><Relationship Id="rId5" Type="http://schemas.openxmlformats.org/officeDocument/2006/relationships/hyperlink" Target="https://www.boundless.com/image/income-statement?campaign_content=book_378_section_97&amp;campaign_term=Accounting&amp;utm_campaign=powerpoint&amp;utm_medium=direct&amp;utm_source=boundless" TargetMode="External"/><Relationship Id="rId4" Type="http://schemas.openxmlformats.org/officeDocument/2006/relationships/hyperlink" Target="http://www.flickr.com/photos/sampjb/7690678408/sizes/m/in/photostrea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4800600"/>
            <a:ext cx="3581400" cy="381000"/>
          </a:xfrm>
        </p:spPr>
        <p:txBody>
          <a:bodyPr/>
          <a:lstStyle/>
          <a:p>
            <a:r>
              <a:rPr lang="en-US" dirty="0" smtClean="0"/>
              <a:t>Boundless Lecture Slides</a:t>
            </a:r>
            <a:endParaRPr lang="en-US" dirty="0"/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/>
          </p:cNvSpPr>
          <p:nvPr/>
        </p:nvSpPr>
        <p:spPr bwMode="auto">
          <a:xfrm>
            <a:off x="4572000" y="6578600"/>
            <a:ext cx="37084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Rectangle 8"/>
          <p:cNvSpPr>
            <a:spLocks/>
          </p:cNvSpPr>
          <p:nvPr/>
        </p:nvSpPr>
        <p:spPr bwMode="auto">
          <a:xfrm>
            <a:off x="304800" y="65532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2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Available on the Boundless Teaching Platform</a:t>
            </a:r>
            <a:endParaRPr lang="en-US" sz="12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06988"/>
            <a:ext cx="4648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31289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/>
          </p:cNvSpPr>
          <p:nvPr/>
        </p:nvSpPr>
        <p:spPr bwMode="auto">
          <a:xfrm>
            <a:off x="2209800" y="6477000"/>
            <a:ext cx="6832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3"/>
              </a:rPr>
              <a:t>www.boundless.com</a:t>
            </a:r>
            <a:endParaRPr lang="en-US" sz="800" dirty="0" smtClean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  <a:p>
            <a:pPr algn="r"/>
            <a:r>
              <a:rPr lang="en-US" sz="800" i="1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Boundless - LO.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"Boundless." 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4"/>
              </a:rPr>
              <a:t>CC BY-SA 3.0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5"/>
              </a:rPr>
              <a:t>http://www.boundless.com/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  <a:p>
            <a:pPr algn="r"/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474688"/>
              </p:ext>
            </p:extLst>
          </p:nvPr>
        </p:nvGraphicFramePr>
        <p:xfrm>
          <a:off x="762000" y="685800"/>
          <a:ext cx="7620000" cy="46756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7620000"/>
              </a:tblGrid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sym typeface="Helvetica Neue" charset="0"/>
                        </a:rPr>
                        <a:t>Which of the following is a correct statement regarding a method of drafting a company's income statement?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ヒラギノ角ゴ ProN W3" charset="0"/>
                        <a:cs typeface="Arial"/>
                        <a:sym typeface="Helvetica Neue" charset="0"/>
                      </a:endParaRP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A) The single-step method requires totaling a company's revenue, then subtracting all of its costs.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B) The multi-step method requires calculating the gross profit then subtracting operating expenses.</a:t>
                      </a:r>
                    </a:p>
                  </a:txBody>
                  <a:tcPr anchor="ctr">
                    <a:noFill/>
                  </a:tcPr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sym typeface="Helvetica Neue" charset="0"/>
                        </a:rPr>
                        <a:t>C) All of these answers.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D) The non-operating section of the multi-step method covers all non-primary revenues and losses.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85622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/>
          </p:cNvSpPr>
          <p:nvPr/>
        </p:nvSpPr>
        <p:spPr bwMode="auto">
          <a:xfrm>
            <a:off x="3962400" y="65786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61104"/>
              </p:ext>
            </p:extLst>
          </p:nvPr>
        </p:nvGraphicFramePr>
        <p:xfrm>
          <a:off x="762000" y="685800"/>
          <a:ext cx="7620000" cy="46756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7620000"/>
              </a:tblGrid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sym typeface="Helvetica Neue" charset="0"/>
                        </a:rPr>
                        <a:t>Which of the following statements regarding balance sheets is true?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ヒラギノ角ゴ ProN W3" charset="0"/>
                        <a:cs typeface="Arial"/>
                        <a:sym typeface="Helvetica Neue" charset="0"/>
                      </a:endParaRP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A) A balance sheet covers a period of time.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B) Balance sheet account names and usage are up to the company producing the report.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C) The balance sheet's sections are assets, liabilities, and ownership equity.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D) All of these answers.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89470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/>
          </p:cNvSpPr>
          <p:nvPr/>
        </p:nvSpPr>
        <p:spPr bwMode="auto">
          <a:xfrm>
            <a:off x="2209800" y="6477000"/>
            <a:ext cx="6832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3"/>
              </a:rPr>
              <a:t>www.boundless.com</a:t>
            </a:r>
            <a:endParaRPr lang="en-US" sz="800" dirty="0" smtClean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  <a:p>
            <a:pPr algn="r"/>
            <a:r>
              <a:rPr lang="en-US" sz="800" i="1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Boundless - LO.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"Boundless." 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4"/>
              </a:rPr>
              <a:t>CC BY-SA 3.0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5"/>
              </a:rPr>
              <a:t>http://www.boundless.com/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  <a:p>
            <a:pPr algn="r"/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474688"/>
              </p:ext>
            </p:extLst>
          </p:nvPr>
        </p:nvGraphicFramePr>
        <p:xfrm>
          <a:off x="762000" y="685800"/>
          <a:ext cx="7620000" cy="46756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7620000"/>
              </a:tblGrid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sym typeface="Helvetica Neue" charset="0"/>
                        </a:rPr>
                        <a:t>Which of the following statements regarding balance sheets is true?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ヒラギノ角ゴ ProN W3" charset="0"/>
                        <a:cs typeface="Arial"/>
                        <a:sym typeface="Helvetica Neue" charset="0"/>
                      </a:endParaRP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A) A balance sheet covers a period of time.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B) Balance sheet account names and usage are up to the company producing the report.</a:t>
                      </a:r>
                    </a:p>
                  </a:txBody>
                  <a:tcPr anchor="ctr">
                    <a:noFill/>
                  </a:tcPr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sym typeface="Helvetica Neue" charset="0"/>
                        </a:rPr>
                        <a:t>C) The balance sheet's sections are assets, liabilities, and ownership equity.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D) All of these answers.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85622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/>
          </p:cNvSpPr>
          <p:nvPr/>
        </p:nvSpPr>
        <p:spPr bwMode="auto">
          <a:xfrm>
            <a:off x="3962400" y="65786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61104"/>
              </p:ext>
            </p:extLst>
          </p:nvPr>
        </p:nvGraphicFramePr>
        <p:xfrm>
          <a:off x="762000" y="685800"/>
          <a:ext cx="7620000" cy="46756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7620000"/>
              </a:tblGrid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sym typeface="Helvetica Neue" charset="0"/>
                        </a:rPr>
                        <a:t>According to the accounting equation, net worth must equal ________.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ヒラギノ角ゴ ProN W3" charset="0"/>
                        <a:cs typeface="Arial"/>
                        <a:sym typeface="Helvetica Neue" charset="0"/>
                      </a:endParaRP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A) assets minus liabilities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B) liabilities minus assets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C) 50% of assets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D) 50% of liabilities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89470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/>
          </p:cNvSpPr>
          <p:nvPr/>
        </p:nvSpPr>
        <p:spPr bwMode="auto">
          <a:xfrm>
            <a:off x="2819400" y="6477000"/>
            <a:ext cx="622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yours 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at 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3"/>
              </a:rPr>
              <a:t>www.boundless.com</a:t>
            </a:r>
            <a:endParaRPr lang="en-US" sz="800" dirty="0" smtClean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  <a:p>
            <a:pPr algn="r"/>
            <a:r>
              <a:rPr lang="en-US" sz="800" i="1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Boundless - LO.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"Boundless." </a:t>
            </a:r>
            <a:r>
              <a:rPr lang="en-US" sz="80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4"/>
              </a:rPr>
              <a:t>CC BY-SA 3.0</a:t>
            </a:r>
            <a:r>
              <a:rPr lang="en-US" sz="80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</a:t>
            </a:r>
            <a:r>
              <a:rPr lang="en-US" sz="80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5"/>
              </a:rPr>
              <a:t>http://www.boundless.com/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  <a:p>
            <a:pPr algn="r"/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618411"/>
              </p:ext>
            </p:extLst>
          </p:nvPr>
        </p:nvGraphicFramePr>
        <p:xfrm>
          <a:off x="762000" y="685800"/>
          <a:ext cx="7620000" cy="46756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7620000"/>
              </a:tblGrid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sym typeface="Helvetica Neue" charset="0"/>
                        </a:rPr>
                        <a:t>According to the accounting equation, net worth must equal ________.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ヒラギノ角ゴ ProN W3" charset="0"/>
                        <a:cs typeface="Arial"/>
                        <a:sym typeface="Helvetica Neue" charset="0"/>
                      </a:endParaRP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sym typeface="Helvetica Neue" charset="0"/>
                        </a:rPr>
                        <a:t>A) assets minus liabilities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B) liabilities minus assets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C) 50% of assets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D) 50% of liabilities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57750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/>
          </p:cNvSpPr>
          <p:nvPr/>
        </p:nvSpPr>
        <p:spPr bwMode="auto">
          <a:xfrm>
            <a:off x="3962400" y="65786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61104"/>
              </p:ext>
            </p:extLst>
          </p:nvPr>
        </p:nvGraphicFramePr>
        <p:xfrm>
          <a:off x="762000" y="685800"/>
          <a:ext cx="7620000" cy="46756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7620000"/>
              </a:tblGrid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sym typeface="Helvetica Neue" charset="0"/>
                        </a:rPr>
                        <a:t>Which of the following is usually listed first on a balance sheet?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ヒラギノ角ゴ ProN W3" charset="0"/>
                        <a:cs typeface="Arial"/>
                        <a:sym typeface="Helvetica Neue" charset="0"/>
                      </a:endParaRP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A) liabilities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B) ownership equity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C) assets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D) cash flow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89470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/>
          </p:cNvSpPr>
          <p:nvPr/>
        </p:nvSpPr>
        <p:spPr bwMode="auto">
          <a:xfrm>
            <a:off x="2209800" y="6477000"/>
            <a:ext cx="6832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3"/>
              </a:rPr>
              <a:t>www.boundless.com</a:t>
            </a:r>
            <a:endParaRPr lang="en-US" sz="800" dirty="0" smtClean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  <a:p>
            <a:pPr algn="r"/>
            <a:r>
              <a:rPr lang="en-US" sz="800" i="1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Boundless - LO.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"Boundless." 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4"/>
              </a:rPr>
              <a:t>CC BY-SA 3.0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</a:t>
            </a:r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5"/>
              </a:rPr>
              <a:t>http://www.boundless.com/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  <a:p>
            <a:pPr algn="r"/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474688"/>
              </p:ext>
            </p:extLst>
          </p:nvPr>
        </p:nvGraphicFramePr>
        <p:xfrm>
          <a:off x="762000" y="685800"/>
          <a:ext cx="7620000" cy="46756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7620000"/>
              </a:tblGrid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sym typeface="Helvetica Neue" charset="0"/>
                        </a:rPr>
                        <a:t>Which of the following is usually listed first on a balance sheet?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ヒラギノ角ゴ ProN W3" charset="0"/>
                        <a:cs typeface="Arial"/>
                        <a:sym typeface="Helvetica Neue" charset="0"/>
                      </a:endParaRP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A) liabilities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B) ownership equity</a:t>
                      </a:r>
                    </a:p>
                  </a:txBody>
                  <a:tcPr anchor="ctr">
                    <a:noFill/>
                  </a:tcPr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sym typeface="Helvetica Neue" charset="0"/>
                        </a:rPr>
                        <a:t>C) assets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D) cash flow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85622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200" i="1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Wikipedia.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"Balance sheet."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2"/>
              </a:rPr>
              <a:t>CC BY-SA 3.0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3"/>
              </a:rPr>
              <a:t>http://en.wikipedia.org/wiki/Balance_sheet</a:t>
            </a:r>
            <a:endParaRPr lang="en-US" sz="1200" dirty="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  <a:p>
            <a:r>
              <a:rPr lang="en-US" sz="1200" i="1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Wiktionary.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"asset."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2"/>
              </a:rPr>
              <a:t>CC BY-SA 3.0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4"/>
              </a:rPr>
              <a:t>http://en.wiktionary.org/wiki/asset</a:t>
            </a:r>
            <a:endParaRPr lang="en-US" sz="1200" u="sng" dirty="0">
              <a:solidFill>
                <a:schemeClr val="accent1"/>
              </a:solidFill>
              <a:ea typeface="ＭＳ Ｐゴシック" charset="0"/>
              <a:cs typeface="Arial"/>
            </a:endParaRPr>
          </a:p>
          <a:p>
            <a:r>
              <a:rPr lang="en-US" sz="1200" i="1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Wiktionary.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"equity."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2"/>
              </a:rPr>
              <a:t>CC BY-SA 3.0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5"/>
              </a:rPr>
              <a:t>http://en.wiktionary.org/wiki/equity</a:t>
            </a:r>
            <a:endParaRPr lang="en-US" sz="1200" u="sng" dirty="0">
              <a:solidFill>
                <a:schemeClr val="accent1"/>
              </a:solidFill>
              <a:ea typeface="ＭＳ Ｐゴシック" charset="0"/>
              <a:cs typeface="Arial"/>
            </a:endParaRPr>
          </a:p>
          <a:p>
            <a:r>
              <a:rPr lang="en-US" sz="1200" i="1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Wiktionary.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"balance sheet."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2"/>
              </a:rPr>
              <a:t>CC BY-SA 3.0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6"/>
              </a:rPr>
              <a:t>http://en.wiktionary.org/wiki/balance+sheet</a:t>
            </a:r>
            <a:endParaRPr lang="en-US" sz="1200" u="sng" dirty="0">
              <a:solidFill>
                <a:schemeClr val="accent1"/>
              </a:solidFill>
              <a:ea typeface="ＭＳ Ｐゴシック" charset="0"/>
              <a:cs typeface="Arial"/>
            </a:endParaRPr>
          </a:p>
          <a:p>
            <a:r>
              <a:rPr lang="en-US" sz="1200" i="1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Wikipedia.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"Income statement."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2"/>
              </a:rPr>
              <a:t>CC BY-SA 3.0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7"/>
              </a:rPr>
              <a:t>http://en.wikipedia.org/wiki/Income_statement</a:t>
            </a:r>
            <a:endParaRPr lang="en-US" sz="1200" u="sng" dirty="0">
              <a:solidFill>
                <a:schemeClr val="accent1"/>
              </a:solidFill>
              <a:ea typeface="ＭＳ Ｐゴシック" charset="0"/>
              <a:cs typeface="Arial"/>
            </a:endParaRPr>
          </a:p>
          <a:p>
            <a:r>
              <a:rPr lang="en-US" sz="1200" i="1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Wiktionary.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"intangible asset."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2"/>
              </a:rPr>
              <a:t>CC BY-SA 3.0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200" dirty="0">
                <a:solidFill>
                  <a:schemeClr val="accent1"/>
                </a:solidFill>
                <a:latin typeface="Arial" charset="0"/>
                <a:ea typeface="ＭＳ Ｐゴシック" charset="0"/>
                <a:hlinkClick r:id="rId8"/>
              </a:rPr>
              <a:t>http://en.wiktionary.org/wiki/intangible+asset</a:t>
            </a:r>
            <a:endParaRPr lang="en-US" sz="1200" u="sng" dirty="0">
              <a:solidFill>
                <a:schemeClr val="accent1"/>
              </a:solidFill>
              <a:ea typeface="ＭＳ Ｐゴシック" charset="0"/>
              <a:cs typeface="Arial"/>
            </a:endParaRPr>
          </a:p>
        </p:txBody>
      </p:sp>
      <p:sp>
        <p:nvSpPr>
          <p:cNvPr id="3" name="Rectangle 2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28600" y="914400"/>
            <a:ext cx="8694737" cy="0"/>
          </a:xfrm>
          <a:prstGeom prst="line">
            <a:avLst/>
          </a:prstGeom>
          <a:noFill/>
          <a:ln w="12700" cap="flat">
            <a:solidFill>
              <a:srgbClr val="B2B2B2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8"/>
          <p:cNvSpPr>
            <a:spLocks/>
          </p:cNvSpPr>
          <p:nvPr/>
        </p:nvSpPr>
        <p:spPr bwMode="auto">
          <a:xfrm>
            <a:off x="3962400" y="65786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6868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ctionimage.jpg"/>
          <p:cNvPicPr>
            <a:picLocks noChangeAspect="1"/>
          </p:cNvPicPr>
          <p:nvPr/>
        </p:nvPicPr>
        <p:blipFill>
          <a:blip r:embed="rId2">
            <a:extLst>
              <a:ext uri="{c73a458f596cb7981e7b9d7939b08a88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1447800"/>
            <a:ext cx="1943557" cy="2768600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231005" y="1371600"/>
            <a:ext cx="5664901" cy="4800600"/>
          </a:xfrm>
        </p:spPr>
        <p:txBody>
          <a:bodyPr/>
          <a:lstStyle/>
          <a:p>
            <a:pPr marL="115888" indent="-115888"/>
            <a:r>
              <a:rPr lang="en-US" dirty="0" smtClean="0"/>
              <a:t>Income Statements</a:t>
            </a:r>
          </a:p>
          <a:p>
            <a:pPr marL="115888" indent="-115888"/>
            <a:r>
              <a:rPr lang="en-US" dirty="0" smtClean="0"/>
              <a:t>Balance Sheets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685800"/>
          </a:xfrm>
        </p:spPr>
        <p:txBody>
          <a:bodyPr/>
          <a:lstStyle/>
          <a:p>
            <a:r>
              <a:rPr lang="en-US" dirty="0" smtClean="0"/>
              <a:t>Standardizing Financial Statements</a:t>
            </a:r>
            <a:endParaRPr lang="en-US" dirty="0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 &gt; Standardizing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52400" y="1143000"/>
            <a:ext cx="8770937" cy="0"/>
          </a:xfrm>
          <a:prstGeom prst="line">
            <a:avLst/>
          </a:prstGeom>
          <a:noFill/>
          <a:ln w="12700" cap="flat">
            <a:solidFill>
              <a:srgbClr val="B2B2B2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2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8"/>
          <p:cNvSpPr>
            <a:spLocks/>
          </p:cNvSpPr>
          <p:nvPr/>
        </p:nvSpPr>
        <p:spPr bwMode="auto">
          <a:xfrm>
            <a:off x="3962400" y="64770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0"/>
          <p:cNvSpPr>
            <a:spLocks/>
          </p:cNvSpPr>
          <p:nvPr/>
        </p:nvSpPr>
        <p:spPr bwMode="auto">
          <a:xfrm>
            <a:off x="1676400" y="6629400"/>
            <a:ext cx="66167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u="sng" dirty="0" smtClean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  <a:sym typeface="Helvetica Neue" charset="0"/>
                <a:hlinkClick r:id="rId5"/>
              </a:rPr>
              <a:t>www.boundless.com/accounting?campaign_content=book_378_section_97&amp;campaign_term=Accounting&amp;utm_campaign=powerpoint&amp;utm_medium=direct&amp;utm_source=boundless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857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28601" y="1371600"/>
            <a:ext cx="5638799" cy="4876800"/>
          </a:xfrm>
        </p:spPr>
        <p:txBody>
          <a:bodyPr/>
          <a:lstStyle/>
          <a:p>
            <a:pPr marL="115888" indent="-115888"/>
            <a:r>
              <a:rPr lang="en-US" sz="1200" dirty="0" smtClean="0"/>
              <a:t>Income statement displays the revenues recognized for a specific period, and the cost and expenses charged against these revenues, including write offs (e.g., depreciation and amortization of various assets) and taxes.</a:t>
            </a:r>
          </a:p>
          <a:p>
            <a:pPr marL="115888" indent="-115888"/>
            <a:r>
              <a:rPr lang="en-US" sz="1200" dirty="0" smtClean="0"/>
              <a:t>The income statement can be prepared in one of two methods: The Single Step income statement and Multi-Step income statement.</a:t>
            </a:r>
          </a:p>
          <a:p>
            <a:pPr marL="115888" indent="-115888"/>
            <a:r>
              <a:rPr lang="en-US" sz="1200" dirty="0" smtClean="0"/>
              <a:t>The income statement includes revenue, expenses, COGS, SG&amp;A, depreciation, other revenues and expenses, finance costs, income tax expense, and net income.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Statements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2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8"/>
          <p:cNvSpPr>
            <a:spLocks/>
          </p:cNvSpPr>
          <p:nvPr/>
        </p:nvSpPr>
        <p:spPr bwMode="auto">
          <a:xfrm>
            <a:off x="3962400" y="64770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7" name="Rectangle 10"/>
          <p:cNvSpPr>
            <a:spLocks/>
          </p:cNvSpPr>
          <p:nvPr/>
        </p:nvSpPr>
        <p:spPr bwMode="auto">
          <a:xfrm>
            <a:off x="1676400" y="6629400"/>
            <a:ext cx="66167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u="sng" dirty="0" smtClean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  <a:sym typeface="Helvetica Neue" charset="0"/>
                <a:hlinkClick r:id="rId4"/>
              </a:rPr>
              <a:t>www.boundless.com/accounting/textbooks/boundless-accounting-textbook/analyzing-financial-statements-16/standardizing-financial-statements-97/income-statements-409-7079?campaign_content=book_378_section_97&amp;campaign_term=Accounting&amp;utm_campaign=powerpoint&amp;utm_medium=direct&amp;utm_source=boundless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228600" y="1143000"/>
            <a:ext cx="8694737" cy="0"/>
          </a:xfrm>
          <a:prstGeom prst="line">
            <a:avLst/>
          </a:prstGeom>
          <a:noFill/>
          <a:ln w="12700" cap="flat">
            <a:solidFill>
              <a:srgbClr val="B2B2B2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172200" y="3657600"/>
            <a:ext cx="2743200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1000" dirty="0" smtClean="0">
                <a:solidFill>
                  <a:schemeClr val="bg2"/>
                </a:solidFill>
                <a:latin typeface="Arial"/>
                <a:cs typeface="Arial"/>
              </a:rPr>
              <a:t>Income statement</a:t>
            </a:r>
          </a:p>
          <a:p>
            <a:pPr algn="l">
              <a:lnSpc>
                <a:spcPct val="150000"/>
              </a:lnSpc>
            </a:pPr>
            <a:r>
              <a:rPr lang="en-US" sz="800" u="sng" dirty="0" smtClean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  <a:sym typeface="Helvetica Neue" charset="0"/>
                <a:hlinkClick r:id="rId5"/>
              </a:rPr>
              <a:t>View on Boundless.com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  <a:p>
            <a:pPr algn="l"/>
            <a:endParaRPr lang="en-US" sz="1000" dirty="0">
              <a:solidFill>
                <a:schemeClr val="bg2"/>
              </a:solidFill>
              <a:latin typeface="Arial"/>
              <a:cs typeface="Arial"/>
            </a:endParaRPr>
          </a:p>
        </p:txBody>
      </p:sp>
      <p:sp>
        <p:nvSpPr>
          <p:cNvPr id="18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 &gt; Standardizing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pic>
        <p:nvPicPr>
          <p:cNvPr id="2" name="Picture 1" descr="conceptimage.jpg"/>
          <p:cNvPicPr>
            <a:picLocks noChangeAspect="1"/>
          </p:cNvPicPr>
          <p:nvPr/>
        </p:nvPicPr>
        <p:blipFill>
          <a:blip r:embed="rId6">
            <a:extLst>
              <a:ext uri="{c73a458f596cb7981e7b9d7939b08a88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46800" y="1447800"/>
            <a:ext cx="145321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8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28601" y="1371600"/>
            <a:ext cx="5638799" cy="4876800"/>
          </a:xfrm>
        </p:spPr>
        <p:txBody>
          <a:bodyPr/>
          <a:lstStyle/>
          <a:p>
            <a:pPr marL="115888" indent="-115888"/>
            <a:r>
              <a:rPr lang="en-US" sz="1200" dirty="0" smtClean="0"/>
              <a:t>Of the four basic financial statements, the balance sheet is the only statement which applies to a single point in time of a business' calendar year.</a:t>
            </a:r>
          </a:p>
          <a:p>
            <a:pPr marL="115888" indent="-115888"/>
            <a:r>
              <a:rPr lang="en-US" sz="1200" dirty="0" smtClean="0"/>
              <a:t>The main categories of assets are usually listed first (in order of liquidity) and are followed by the liabilities.</a:t>
            </a:r>
          </a:p>
          <a:p>
            <a:pPr marL="115888" indent="-115888"/>
            <a:r>
              <a:rPr lang="en-US" sz="1200" dirty="0" smtClean="0"/>
              <a:t>The difference between the assets and the liabilities is known as "equity".</a:t>
            </a:r>
          </a:p>
          <a:p>
            <a:pPr marL="115888" indent="-115888"/>
            <a:r>
              <a:rPr lang="en-US" sz="1200" dirty="0" smtClean="0"/>
              <a:t>Balance sheets can either be in the report form or the account form.</a:t>
            </a:r>
          </a:p>
          <a:p>
            <a:pPr marL="115888" indent="-115888"/>
            <a:r>
              <a:rPr lang="en-US" sz="1200" dirty="0" smtClean="0"/>
              <a:t>A balance sheet is often presented alongside one for a different point in time (typically the previous year) for comparison.</a:t>
            </a:r>
          </a:p>
          <a:p>
            <a:pPr marL="115888" indent="-115888"/>
            <a:r>
              <a:rPr lang="en-US" sz="1200" dirty="0" smtClean="0"/>
              <a:t>Guidelines for balance sheets of public business entities are given by the International Accounting Standards Board and numerous country-specific organizations/companies.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Sheets</a:t>
            </a:r>
            <a:endParaRPr 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2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8"/>
          <p:cNvSpPr>
            <a:spLocks/>
          </p:cNvSpPr>
          <p:nvPr/>
        </p:nvSpPr>
        <p:spPr bwMode="auto">
          <a:xfrm>
            <a:off x="3962400" y="64770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7" name="Rectangle 10"/>
          <p:cNvSpPr>
            <a:spLocks/>
          </p:cNvSpPr>
          <p:nvPr/>
        </p:nvSpPr>
        <p:spPr bwMode="auto">
          <a:xfrm>
            <a:off x="1676400" y="6629400"/>
            <a:ext cx="66167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u="sng" dirty="0" smtClean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  <a:sym typeface="Helvetica Neue" charset="0"/>
                <a:hlinkClick r:id="rId4"/>
              </a:rPr>
              <a:t>www.boundless.com/accounting/textbooks/boundless-accounting-textbook/analyzing-financial-statements-16/standardizing-financial-statements-97/balance-sheets-410-1870?campaign_content=book_378_section_97&amp;campaign_term=Accounting&amp;utm_campaign=powerpoint&amp;utm_medium=direct&amp;utm_source=boundless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228600" y="1143000"/>
            <a:ext cx="8694737" cy="0"/>
          </a:xfrm>
          <a:prstGeom prst="line">
            <a:avLst/>
          </a:prstGeom>
          <a:noFill/>
          <a:ln w="12700" cap="flat">
            <a:solidFill>
              <a:srgbClr val="B2B2B2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172200" y="3657600"/>
            <a:ext cx="2743200" cy="49244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1000" dirty="0" smtClean="0">
                <a:solidFill>
                  <a:schemeClr val="bg2"/>
                </a:solidFill>
                <a:latin typeface="Arial"/>
                <a:cs typeface="Arial"/>
              </a:rPr>
              <a:t>Balance sheet</a:t>
            </a:r>
          </a:p>
          <a:p>
            <a:pPr algn="l">
              <a:lnSpc>
                <a:spcPct val="150000"/>
              </a:lnSpc>
            </a:pPr>
            <a:r>
              <a:rPr lang="en-US" sz="800" u="sng" dirty="0" smtClean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  <a:sym typeface="Helvetica Neue" charset="0"/>
                <a:hlinkClick r:id="rId5"/>
              </a:rPr>
              <a:t>View on Boundless.com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  <a:p>
            <a:pPr algn="l"/>
            <a:endParaRPr lang="en-US" sz="1000" dirty="0">
              <a:solidFill>
                <a:schemeClr val="bg2"/>
              </a:solidFill>
              <a:latin typeface="Arial"/>
              <a:cs typeface="Arial"/>
            </a:endParaRPr>
          </a:p>
        </p:txBody>
      </p:sp>
      <p:sp>
        <p:nvSpPr>
          <p:cNvPr id="18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 &gt; Standardizing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pic>
        <p:nvPicPr>
          <p:cNvPr id="2" name="Picture 1" descr="conceptimage.jpg"/>
          <p:cNvPicPr>
            <a:picLocks noChangeAspect="1"/>
          </p:cNvPicPr>
          <p:nvPr/>
        </p:nvPicPr>
        <p:blipFill>
          <a:blip r:embed="rId6">
            <a:extLst>
              <a:ext uri="{817b1499436a621ccddd57b15b9832be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46800" y="1447800"/>
            <a:ext cx="1833384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8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/>
          </p:cNvSpPr>
          <p:nvPr/>
        </p:nvSpPr>
        <p:spPr bwMode="auto">
          <a:xfrm>
            <a:off x="3962400" y="65786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92376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200" dirty="0" smtClean="0"/>
              <a:t>asset </a:t>
            </a:r>
            <a:r>
              <a:rPr lang="en-US" sz="1200" dirty="0" smtClean="0">
                <a:solidFill>
                  <a:schemeClr val="bg2"/>
                </a:solidFill>
              </a:rPr>
              <a:t>Something or someone of any value; any portion of one's property or effects so considered.</a:t>
            </a:r>
          </a:p>
          <a:p>
            <a:r>
              <a:rPr lang="en-US" sz="1200" dirty="0" smtClean="0"/>
              <a:t>balance sheet </a:t>
            </a:r>
            <a:r>
              <a:rPr lang="en-US" sz="1200" dirty="0" smtClean="0">
                <a:solidFill>
                  <a:schemeClr val="bg2"/>
                </a:solidFill>
              </a:rPr>
              <a:t>A summary of a person's or organization's assets, liabilities and equity as of a specific date.</a:t>
            </a:r>
          </a:p>
          <a:p>
            <a:r>
              <a:rPr lang="en-US" sz="1200" dirty="0" smtClean="0"/>
              <a:t>equity </a:t>
            </a:r>
            <a:r>
              <a:rPr lang="en-US" sz="1200" dirty="0">
                <a:solidFill>
                  <a:schemeClr val="bg2"/>
                </a:solidFill>
              </a:rPr>
              <a:t>Ownership, especially in terms of net monetary value, of a business.</a:t>
            </a:r>
          </a:p>
          <a:p>
            <a:r>
              <a:rPr lang="en-US" sz="1200" dirty="0"/>
              <a:t>intangible asset </a:t>
            </a:r>
            <a:r>
              <a:rPr lang="en-US" sz="1200" dirty="0">
                <a:solidFill>
                  <a:schemeClr val="bg2"/>
                </a:solidFill>
              </a:rPr>
              <a:t>Intangible assets are defined as identifiable non-monetary assets that cannot be seen, touched, or physically measured, and are created through time and effort, and are identifiable as a separate asset.</a:t>
            </a:r>
          </a:p>
        </p:txBody>
      </p:sp>
      <p:sp>
        <p:nvSpPr>
          <p:cNvPr id="3" name="Rectangle 2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28600" y="914400"/>
            <a:ext cx="8694737" cy="0"/>
          </a:xfrm>
          <a:prstGeom prst="line">
            <a:avLst/>
          </a:prstGeom>
          <a:noFill/>
          <a:ln w="12700" cap="flat">
            <a:solidFill>
              <a:srgbClr val="B2B2B2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8"/>
          <p:cNvSpPr>
            <a:spLocks/>
          </p:cNvSpPr>
          <p:nvPr/>
        </p:nvSpPr>
        <p:spPr bwMode="auto">
          <a:xfrm>
            <a:off x="3962400" y="65786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6868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5029200"/>
            <a:ext cx="8534400" cy="1295400"/>
          </a:xfrm>
        </p:spPr>
        <p:txBody>
          <a:bodyPr/>
          <a:lstStyle/>
          <a:p>
            <a:r>
              <a:rPr lang="en-US" dirty="0" smtClean="0"/>
              <a:t>Balance sheet</a:t>
            </a:r>
          </a:p>
          <a:p>
            <a:pPr lvl="1"/>
            <a:r>
              <a:rPr lang="en-US" dirty="0" smtClean="0"/>
              <a:t>Balance sheet shows financial position of a company.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8"/>
          <p:cNvSpPr>
            <a:spLocks/>
          </p:cNvSpPr>
          <p:nvPr/>
        </p:nvSpPr>
        <p:spPr bwMode="auto">
          <a:xfrm>
            <a:off x="3962400" y="6477000"/>
            <a:ext cx="51054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7" name="Rectangle 10"/>
          <p:cNvSpPr>
            <a:spLocks/>
          </p:cNvSpPr>
          <p:nvPr/>
        </p:nvSpPr>
        <p:spPr bwMode="auto">
          <a:xfrm>
            <a:off x="1676400" y="6629400"/>
            <a:ext cx="7391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i="1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Google.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"Google Image Result for." 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3"/>
              </a:rPr>
              <a:t>CC BY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4"/>
              </a:rPr>
              <a:t>http://www.google.com/imgres?q=balance+sheet&amp;hl=en&amp;biw=1275&amp;bih=639&amp;tbs=sur:fmc&amp;tbm=isch&amp;imgrefurl=http://yell0brickrd.blogspot.com/2011/03/balance-sheets-made-simple.html&amp;tbnid=3VggjTd1KcDiYM&amp;docid=tmRLmlOWXYfy7M&amp;ved=0CFIQhRYoAQ&amp;ei=ctB9UNCELuSP0QGLr4DwBA&amp;dur=4008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</a:t>
            </a:r>
            <a:r>
              <a:rPr lang="en-US" sz="800" u="sng" dirty="0" smtClean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  <a:sym typeface="Helvetica Neue" charset="0"/>
                <a:hlinkClick r:id="rId5"/>
              </a:rPr>
              <a:t>View on Boundless.com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</p:txBody>
      </p:sp>
      <p:sp>
        <p:nvSpPr>
          <p:cNvPr id="14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pic>
        <p:nvPicPr>
          <p:cNvPr id="8" name="Picture 7" descr="appendiximage.jpg"/>
          <p:cNvPicPr>
            <a:picLocks noChangeAspect="1"/>
          </p:cNvPicPr>
          <p:nvPr/>
        </p:nvPicPr>
        <p:blipFill>
          <a:blip r:embed="rId6">
            <a:extLst>
              <a:ext uri="{817b1499436a621ccddd57b15b9832be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8633" y="533400"/>
            <a:ext cx="3846733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2986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5029200"/>
            <a:ext cx="8534400" cy="1295400"/>
          </a:xfrm>
        </p:spPr>
        <p:txBody>
          <a:bodyPr/>
          <a:lstStyle/>
          <a:p>
            <a:r>
              <a:rPr lang="en-US" dirty="0" smtClean="0"/>
              <a:t>Income statement</a:t>
            </a:r>
          </a:p>
          <a:p>
            <a:pPr lvl="1"/>
            <a:r>
              <a:rPr lang="en-US" dirty="0" smtClean="0"/>
              <a:t>GAAP and IRS accounting can differ.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8"/>
          <p:cNvSpPr>
            <a:spLocks/>
          </p:cNvSpPr>
          <p:nvPr/>
        </p:nvSpPr>
        <p:spPr bwMode="auto">
          <a:xfrm>
            <a:off x="3962400" y="6477000"/>
            <a:ext cx="51054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7" name="Rectangle 10"/>
          <p:cNvSpPr>
            <a:spLocks/>
          </p:cNvSpPr>
          <p:nvPr/>
        </p:nvSpPr>
        <p:spPr bwMode="auto">
          <a:xfrm>
            <a:off x="1676400" y="6629400"/>
            <a:ext cx="7391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i="1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Flickr.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"All sizes | y2cary3n6mng-5ha51l-income-statement-example | Flickr - Photo Sharing!." 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3"/>
              </a:rPr>
              <a:t>CC BY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  <a:hlinkClick r:id="rId4"/>
              </a:rPr>
              <a:t>http://www.flickr.com/photos/sampjb/7690678408/sizes/m/in/photostream/</a:t>
            </a:r>
            <a:r>
              <a:rPr lang="en-US" sz="800" dirty="0" smtClean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 </a:t>
            </a:r>
            <a:r>
              <a:rPr lang="en-US" sz="800" u="sng" dirty="0" smtClean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  <a:sym typeface="Helvetica Neue" charset="0"/>
                <a:hlinkClick r:id="rId5"/>
              </a:rPr>
              <a:t>View on Boundless.com</a:t>
            </a:r>
            <a:endParaRPr lang="en-US" sz="800" u="sng" dirty="0">
              <a:solidFill>
                <a:srgbClr val="FFFFFF"/>
              </a:solidFill>
              <a:latin typeface="Arial"/>
              <a:ea typeface="ＭＳ Ｐゴシック" charset="0"/>
              <a:cs typeface="Arial"/>
              <a:sym typeface="Helvetica Neue" charset="0"/>
            </a:endParaRPr>
          </a:p>
        </p:txBody>
      </p:sp>
      <p:sp>
        <p:nvSpPr>
          <p:cNvPr id="14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pic>
        <p:nvPicPr>
          <p:cNvPr id="8" name="Picture 7" descr="appendiximage.jpg"/>
          <p:cNvPicPr>
            <a:picLocks noChangeAspect="1"/>
          </p:cNvPicPr>
          <p:nvPr/>
        </p:nvPicPr>
        <p:blipFill>
          <a:blip r:embed="rId6">
            <a:extLst>
              <a:ext uri="{c73a458f596cb7981e7b9d7939b08a88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7467" y="533400"/>
            <a:ext cx="3049066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2986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 bwMode="auto">
          <a:xfrm>
            <a:off x="0" y="6815"/>
            <a:ext cx="9144000" cy="31750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flat">
                <a:solidFill>
                  <a:srgbClr val="D7D7D7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046413" y="11113"/>
            <a:ext cx="3049587" cy="0"/>
          </a:xfrm>
          <a:prstGeom prst="line">
            <a:avLst/>
          </a:prstGeom>
          <a:noFill/>
          <a:ln w="38100">
            <a:solidFill>
              <a:srgbClr val="228C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0" y="11113"/>
            <a:ext cx="3048000" cy="0"/>
          </a:xfrm>
          <a:prstGeom prst="line">
            <a:avLst/>
          </a:prstGeom>
          <a:noFill/>
          <a:ln w="38100">
            <a:solidFill>
              <a:srgbClr val="FDB6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094413" y="11113"/>
            <a:ext cx="3049587" cy="0"/>
          </a:xfrm>
          <a:prstGeom prst="line">
            <a:avLst/>
          </a:prstGeom>
          <a:noFill/>
          <a:ln w="38100">
            <a:solidFill>
              <a:srgbClr val="7BBB4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0" y="6400800"/>
            <a:ext cx="9144000" cy="469900"/>
          </a:xfrm>
          <a:prstGeom prst="rect">
            <a:avLst/>
          </a:pr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175">
                <a:solidFill>
                  <a:srgbClr val="D7D7D7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6527800"/>
            <a:ext cx="6254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538913"/>
            <a:ext cx="142240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/>
          </p:cNvSpPr>
          <p:nvPr/>
        </p:nvSpPr>
        <p:spPr bwMode="auto">
          <a:xfrm>
            <a:off x="3962400" y="6578600"/>
            <a:ext cx="43180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800" dirty="0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Free to share, print, make copies and changes. Get yours at </a:t>
            </a:r>
            <a:r>
              <a:rPr lang="en-US" sz="800" dirty="0" err="1">
                <a:solidFill>
                  <a:srgbClr val="828282"/>
                </a:solidFill>
                <a:latin typeface="Arial" charset="0"/>
                <a:ea typeface="ＭＳ Ｐゴシック" charset="0"/>
                <a:sym typeface="Helvetica Neue" charset="0"/>
              </a:rPr>
              <a:t>www.boundless.com</a:t>
            </a:r>
            <a:endParaRPr lang="en-US" sz="800" dirty="0">
              <a:solidFill>
                <a:srgbClr val="828282"/>
              </a:solidFill>
              <a:latin typeface="Arial" charset="0"/>
              <a:ea typeface="ＭＳ Ｐゴシック" charset="0"/>
              <a:sym typeface="Helvetica Neue" charset="0"/>
            </a:endParaRPr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190500" y="83015"/>
            <a:ext cx="8801100" cy="14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000" dirty="0" smtClean="0">
                <a:solidFill>
                  <a:srgbClr val="828282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rPr>
              <a:t>Analyzing Financial Statements</a:t>
            </a:r>
            <a:endParaRPr lang="en-US" sz="1000" dirty="0">
              <a:solidFill>
                <a:srgbClr val="828282"/>
              </a:solidFill>
              <a:latin typeface="Helvetica Neue Light" charset="0"/>
              <a:ea typeface="ＭＳ Ｐゴシック" charset="0"/>
              <a:cs typeface="Helvetica Neue Light" charset="0"/>
              <a:sym typeface="Helvetica Neue Light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61104"/>
              </p:ext>
            </p:extLst>
          </p:nvPr>
        </p:nvGraphicFramePr>
        <p:xfrm>
          <a:off x="762000" y="685800"/>
          <a:ext cx="7620000" cy="46756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7620000"/>
              </a:tblGrid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sym typeface="Helvetica Neue" charset="0"/>
                        </a:rPr>
                        <a:t>Which of the following is a correct statement regarding a method of drafting a company's income statement?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ヒラギノ角ゴ ProN W3" charset="0"/>
                        <a:cs typeface="Arial"/>
                        <a:sym typeface="Helvetica Neue" charset="0"/>
                      </a:endParaRP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A) The single-step method requires totaling a company's revenue, then subtracting all of its costs.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B) The multi-step method requires calculating the gross profit then subtracting operating expenses.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C) All of these answers.</a:t>
                      </a:r>
                    </a:p>
                  </a:txBody>
                  <a:tcPr anchor="ctr"/>
                </a:tc>
              </a:tr>
              <a:tr h="9351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sym typeface="Helvetica Neue" charset="0"/>
                        </a:rPr>
                        <a:t>D) The non-operating section of the multi-step method covers all non-primary revenues and losses.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8947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oundless_Theme">
  <a:themeElements>
    <a:clrScheme name="Boundless">
      <a:dk1>
        <a:srgbClr val="FFFFFF"/>
      </a:dk1>
      <a:lt1>
        <a:srgbClr val="FFFFFF"/>
      </a:lt1>
      <a:dk2>
        <a:srgbClr val="000000"/>
      </a:dk2>
      <a:lt2>
        <a:srgbClr val="808080"/>
      </a:lt2>
      <a:accent1>
        <a:srgbClr val="2E2E2E"/>
      </a:accent1>
      <a:accent2>
        <a:srgbClr val="7BBB45"/>
      </a:accent2>
      <a:accent3>
        <a:srgbClr val="353535"/>
      </a:accent3>
      <a:accent4>
        <a:srgbClr val="2C2C2C"/>
      </a:accent4>
      <a:accent5>
        <a:srgbClr val="ADADAD"/>
      </a:accent5>
      <a:accent6>
        <a:srgbClr val="FEB720"/>
      </a:accent6>
      <a:hlink>
        <a:srgbClr val="228DBC"/>
      </a:hlink>
      <a:folHlink>
        <a:srgbClr val="228DB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algn="ctr" blurRad="63500" dir="2700000" dist="38099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algn="ctr" blurRad="63500" dir="2700000" dist="38099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Chapter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1227</Words>
  <Application>Microsoft Office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Calibri</vt:lpstr>
      <vt:lpstr>Helvetica Neue</vt:lpstr>
      <vt:lpstr>Helvetica Neue Light</vt:lpstr>
      <vt:lpstr>ヒラギノ角ゴ ProN W3</vt:lpstr>
      <vt:lpstr>ヒラギノ角ゴ ProN W6</vt:lpstr>
      <vt:lpstr>Boundless_Theme</vt:lpstr>
      <vt:lpstr>Boundless Lecture Slides</vt:lpstr>
      <vt:lpstr>Standardizing Financial Statements</vt:lpstr>
      <vt:lpstr>Income Statements</vt:lpstr>
      <vt:lpstr>Balance Sheets</vt:lpstr>
      <vt:lpstr>Appendix</vt:lpstr>
      <vt:lpstr>Key 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Attribution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Boundless Study Slides</dc:title>
  <dc:creator>Boundless</dc:creator>
  <cp:lastModifiedBy>Nathan Thompson</cp:lastModifiedBy>
  <cp:revision>2</cp:revision>
  <dcterms:created xsi:type="dcterms:W3CDTF">2013-10-07T14:37:03Z</dcterms:created>
  <dcterms:modified xsi:type="dcterms:W3CDTF">2015-07-30T16:29:39Z</dcterms:modified>
</cp:coreProperties>
</file>