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64" r:id="rId2"/>
    <p:sldId id="267" r:id="rId3"/>
    <p:sldId id="268" r:id="rId4"/>
    <p:sldId id="269" r:id="rId5"/>
    <p:sldId id="270" r:id="rId6"/>
    <p:sldId id="271" r:id="rId7"/>
    <p:sldId id="272" r:id="rId8"/>
    <p:sldId id="273" r:id="rId9"/>
    <p:sldId id="274" r:id="rId10"/>
    <p:sldId id="275" r:id="rId11"/>
    <p:sldId id="276" r:id="rId12"/>
    <p:sldId id="277" r:id="rId13"/>
    <p:sldId id="278" r:id="rId14"/>
    <p:sldId id="279" r:id="rId15"/>
    <p:sldId id="280" r:id="rId16"/>
    <p:sldId id="281" r:id="rId17"/>
    <p:sldId id="282"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4" autoAdjust="0"/>
    <p:restoredTop sz="94671" autoAdjust="0"/>
  </p:normalViewPr>
  <p:slideViewPr>
    <p:cSldViewPr snapToGrid="0" snapToObjects="1">
      <p:cViewPr varScale="1">
        <p:scale>
          <a:sx n="87" d="100"/>
          <a:sy n="87"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3F0FA6-DD01-074D-9B83-F351BC58F837}" type="datetimeFigureOut">
              <a:rPr lang="en-US" smtClean="0"/>
              <a:t>7/30/2015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044979-84E1-504C-B1EE-E22D39373971}" type="slidenum">
              <a:rPr lang="en-US" smtClean="0"/>
              <a:t>‹#›</a:t>
            </a:fld>
            <a:endParaRPr lang="en-US"/>
          </a:p>
        </p:txBody>
      </p:sp>
    </p:spTree>
    <p:extLst>
      <p:ext uri="{BB962C8B-B14F-4D97-AF65-F5344CB8AC3E}">
        <p14:creationId xmlns:p14="http://schemas.microsoft.com/office/powerpoint/2010/main" val="205691129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intr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19200" y="4724400"/>
            <a:ext cx="3581400" cy="381000"/>
          </a:xfrm>
          <a:prstGeom prst="rect">
            <a:avLst/>
          </a:prstGeom>
        </p:spPr>
        <p:txBody>
          <a:bodyPr vert="horz" lIns="0" tIns="0" rIns="0" bIns="0"/>
          <a:lstStyle>
            <a:lvl1pPr>
              <a:defRPr sz="2000" b="0">
                <a:solidFill>
                  <a:schemeClr val="bg2"/>
                </a:solidFill>
              </a:defRPr>
            </a:lvl1pPr>
          </a:lstStyle>
          <a:p>
            <a:r>
              <a:rPr lang="en-US" dirty="0" smtClean="0"/>
              <a:t>Boundless Lecture Slides</a:t>
            </a:r>
            <a:endParaRPr lang="en-US" dirty="0"/>
          </a:p>
        </p:txBody>
      </p:sp>
    </p:spTree>
    <p:extLst>
      <p:ext uri="{BB962C8B-B14F-4D97-AF65-F5344CB8AC3E}">
        <p14:creationId xmlns:p14="http://schemas.microsoft.com/office/powerpoint/2010/main" val="277237269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ppendix_image">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0" y="5029200"/>
            <a:ext cx="8686800" cy="1295400"/>
          </a:xfrm>
          <a:prstGeom prst="rect">
            <a:avLst/>
          </a:prstGeom>
        </p:spPr>
        <p:txBody>
          <a:bodyPr vert="horz" lIns="0" tIns="0" rIns="0" bIns="0"/>
          <a:lstStyle>
            <a:lvl1pPr marL="0" indent="0">
              <a:buFont typeface="Arial"/>
              <a:buNone/>
              <a:defRPr sz="1400" baseline="0">
                <a:solidFill>
                  <a:srgbClr val="000000"/>
                </a:solidFill>
              </a:defRPr>
            </a:lvl1pPr>
            <a:lvl2pPr marL="0" indent="0">
              <a:buNone/>
              <a:defRPr sz="1000"/>
            </a:lvl2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67292425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ppendix_image">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0" y="5029200"/>
            <a:ext cx="8686800" cy="1295400"/>
          </a:xfrm>
          <a:prstGeom prst="rect">
            <a:avLst/>
          </a:prstGeom>
        </p:spPr>
        <p:txBody>
          <a:bodyPr vert="horz" lIns="0" tIns="0" rIns="0" bIns="0"/>
          <a:lstStyle>
            <a:lvl1pPr marL="0" indent="0">
              <a:buFont typeface="Arial"/>
              <a:buNone/>
              <a:defRPr sz="1400" baseline="0">
                <a:solidFill>
                  <a:srgbClr val="000000"/>
                </a:solidFill>
              </a:defRPr>
            </a:lvl1pPr>
            <a:lvl2pPr marL="0" indent="0">
              <a:buNone/>
              <a:defRPr sz="1000"/>
            </a:lvl2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67292425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ppendix_image">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0" y="5029200"/>
            <a:ext cx="8686800" cy="1295400"/>
          </a:xfrm>
          <a:prstGeom prst="rect">
            <a:avLst/>
          </a:prstGeom>
        </p:spPr>
        <p:txBody>
          <a:bodyPr vert="horz" lIns="0" tIns="0" rIns="0" bIns="0"/>
          <a:lstStyle>
            <a:lvl1pPr marL="0" indent="0">
              <a:buFont typeface="Arial"/>
              <a:buNone/>
              <a:defRPr sz="1400" baseline="0">
                <a:solidFill>
                  <a:srgbClr val="000000"/>
                </a:solidFill>
              </a:defRPr>
            </a:lvl1pPr>
            <a:lvl2pPr marL="0" indent="0">
              <a:buNone/>
              <a:defRPr sz="1000"/>
            </a:lvl2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67292425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ppendix_ques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8496061"/>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ppendix_question_answered">
    <p:spTree>
      <p:nvGrpSpPr>
        <p:cNvPr id="1" name=""/>
        <p:cNvGrpSpPr/>
        <p:nvPr/>
      </p:nvGrpSpPr>
      <p:grpSpPr>
        <a:xfrm>
          <a:off x="0" y="0"/>
          <a:ext cx="0" cy="0"/>
          <a:chOff x="0" y="0"/>
          <a:chExt cx="0" cy="0"/>
        </a:xfrm>
      </p:grpSpPr>
    </p:spTree>
    <p:extLst>
      <p:ext uri="{BB962C8B-B14F-4D97-AF65-F5344CB8AC3E}">
        <p14:creationId xmlns:p14="http://schemas.microsoft.com/office/powerpoint/2010/main" val="823172640"/>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ppendix_ques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8496061"/>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ppendix_question_answered">
    <p:spTree>
      <p:nvGrpSpPr>
        <p:cNvPr id="1" name=""/>
        <p:cNvGrpSpPr/>
        <p:nvPr/>
      </p:nvGrpSpPr>
      <p:grpSpPr>
        <a:xfrm>
          <a:off x="0" y="0"/>
          <a:ext cx="0" cy="0"/>
          <a:chOff x="0" y="0"/>
          <a:chExt cx="0" cy="0"/>
        </a:xfrm>
      </p:grpSpPr>
    </p:spTree>
    <p:extLst>
      <p:ext uri="{BB962C8B-B14F-4D97-AF65-F5344CB8AC3E}">
        <p14:creationId xmlns:p14="http://schemas.microsoft.com/office/powerpoint/2010/main" val="823172640"/>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ppendix_ques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849606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ppendix_question_answered">
    <p:spTree>
      <p:nvGrpSpPr>
        <p:cNvPr id="1" name=""/>
        <p:cNvGrpSpPr/>
        <p:nvPr/>
      </p:nvGrpSpPr>
      <p:grpSpPr>
        <a:xfrm>
          <a:off x="0" y="0"/>
          <a:ext cx="0" cy="0"/>
          <a:chOff x="0" y="0"/>
          <a:chExt cx="0" cy="0"/>
        </a:xfrm>
      </p:grpSpPr>
    </p:spTree>
    <p:extLst>
      <p:ext uri="{BB962C8B-B14F-4D97-AF65-F5344CB8AC3E}">
        <p14:creationId xmlns:p14="http://schemas.microsoft.com/office/powerpoint/2010/main" val="82317264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ppendix_keyterms">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86800" cy="457200"/>
          </a:xfrm>
          <a:prstGeom prst="rect">
            <a:avLst/>
          </a:prstGeom>
        </p:spPr>
        <p:txBody>
          <a:bodyPr vert="horz" lIns="0" tIns="0" rIns="0" bIns="0" anchor="b"/>
          <a:lstStyle>
            <a:lvl1pPr algn="l">
              <a:defRPr sz="2400" b="0">
                <a:solidFill>
                  <a:schemeClr val="tx2"/>
                </a:solidFill>
              </a:defRPr>
            </a:lvl1pPr>
          </a:lstStyle>
          <a:p>
            <a:r>
              <a:rPr lang="en-US" dirty="0" smtClean="0"/>
              <a:t>Click to edit Master title style</a:t>
            </a:r>
            <a:endParaRPr lang="en-US" dirty="0"/>
          </a:p>
        </p:txBody>
      </p:sp>
      <p:sp>
        <p:nvSpPr>
          <p:cNvPr id="4" name="Text Placeholder 3"/>
          <p:cNvSpPr>
            <a:spLocks noGrp="1"/>
          </p:cNvSpPr>
          <p:nvPr>
            <p:ph type="body" sz="quarter" idx="10" hasCustomPrompt="1"/>
          </p:nvPr>
        </p:nvSpPr>
        <p:spPr>
          <a:xfrm>
            <a:off x="228600" y="1066800"/>
            <a:ext cx="8686800" cy="5181600"/>
          </a:xfrm>
          <a:prstGeom prst="rect">
            <a:avLst/>
          </a:prstGeom>
        </p:spPr>
        <p:txBody>
          <a:bodyPr vert="horz" lIns="0" tIns="0" rIns="0" bIns="0"/>
          <a:lstStyle>
            <a:lvl1pPr marL="114300" indent="-114300">
              <a:buFont typeface="Arial"/>
              <a:buChar char="•"/>
              <a:defRPr sz="1000" baseline="0">
                <a:solidFill>
                  <a:srgbClr val="000000"/>
                </a:solidFill>
              </a:defRPr>
            </a:lvl1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50958600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bout_platform">
    <p:spTree>
      <p:nvGrpSpPr>
        <p:cNvPr id="1" name=""/>
        <p:cNvGrpSpPr/>
        <p:nvPr/>
      </p:nvGrpSpPr>
      <p:grpSpPr>
        <a:xfrm>
          <a:off x="0" y="0"/>
          <a:ext cx="0" cy="0"/>
          <a:chOff x="0" y="0"/>
          <a:chExt cx="0" cy="0"/>
        </a:xfrm>
      </p:grpSpPr>
      <p:sp>
        <p:nvSpPr>
          <p:cNvPr id="7" name="Title 6"/>
          <p:cNvSpPr>
            <a:spLocks noGrp="1"/>
          </p:cNvSpPr>
          <p:nvPr>
            <p:ph type="title"/>
          </p:nvPr>
        </p:nvSpPr>
        <p:spPr>
          <a:xfrm>
            <a:off x="3429000" y="274638"/>
            <a:ext cx="5410200" cy="563562"/>
          </a:xfrm>
          <a:prstGeom prst="rect">
            <a:avLst/>
          </a:prstGeom>
        </p:spPr>
        <p:txBody>
          <a:bodyPr vert="horz" lIns="0" tIns="0" rIns="0" bIns="0"/>
          <a:lstStyle>
            <a:lvl1pPr>
              <a:defRPr sz="2400" b="0">
                <a:solidFill>
                  <a:schemeClr val="tx2"/>
                </a:solidFill>
              </a:defRPr>
            </a:lvl1pPr>
          </a:lstStyle>
          <a:p>
            <a:r>
              <a:rPr lang="en-US" dirty="0" smtClean="0"/>
              <a:t>Click to edit Master title style</a:t>
            </a:r>
            <a:endParaRPr lang="en-US" dirty="0"/>
          </a:p>
        </p:txBody>
      </p:sp>
      <p:sp>
        <p:nvSpPr>
          <p:cNvPr id="3" name="Text Placeholder 2"/>
          <p:cNvSpPr>
            <a:spLocks noGrp="1"/>
          </p:cNvSpPr>
          <p:nvPr>
            <p:ph type="body" sz="quarter" idx="10"/>
          </p:nvPr>
        </p:nvSpPr>
        <p:spPr>
          <a:xfrm>
            <a:off x="6019800" y="1219200"/>
            <a:ext cx="2819400" cy="5029200"/>
          </a:xfrm>
          <a:prstGeom prst="rect">
            <a:avLst/>
          </a:prstGeom>
        </p:spPr>
        <p:txBody>
          <a:bodyPr vert="horz" lIns="0" tIns="0" rIns="0" bIns="0"/>
          <a:lstStyle>
            <a:lvl1pPr algn="l">
              <a:defRPr>
                <a:solidFill>
                  <a:schemeClr val="tx2"/>
                </a:solidFill>
              </a:defRPr>
            </a:lvl1pPr>
            <a:lvl2pPr marL="0" indent="0" algn="l">
              <a:lnSpc>
                <a:spcPct val="110000"/>
              </a:lnSpc>
              <a:buNone/>
              <a:defRPr sz="10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35168375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bout_boundless">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429000" y="990600"/>
            <a:ext cx="5410200" cy="5410200"/>
          </a:xfrm>
          <a:prstGeom prst="rect">
            <a:avLst/>
          </a:prstGeom>
        </p:spPr>
        <p:txBody>
          <a:bodyPr vert="horz" lIns="0" tIns="0" rIns="0" bIns="0"/>
          <a:lstStyle>
            <a:lvl1pPr marL="0" indent="0">
              <a:defRPr sz="1000">
                <a:solidFill>
                  <a:srgbClr val="808080"/>
                </a:solidFill>
              </a:defRPr>
            </a:lvl1pPr>
            <a:lvl2pPr marL="0" indent="0">
              <a:buNone/>
              <a:defRPr sz="10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3429000" y="274638"/>
            <a:ext cx="5410200" cy="715962"/>
          </a:xfrm>
          <a:prstGeom prst="rect">
            <a:avLst/>
          </a:prstGeom>
        </p:spPr>
        <p:txBody>
          <a:bodyPr vert="horz" lIns="0" tIns="0" rIns="0" bIns="0"/>
          <a:lstStyle>
            <a:lvl1pPr>
              <a:defRPr sz="2400" b="0">
                <a:solidFill>
                  <a:schemeClr val="tx2"/>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68703812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231005" y="1477846"/>
            <a:ext cx="5664901" cy="4770554"/>
          </a:xfrm>
          <a:prstGeom prst="rect">
            <a:avLst/>
          </a:prstGeom>
        </p:spPr>
        <p:txBody>
          <a:bodyPr vert="horz" lIns="0" tIns="0" rIns="0" bIns="0"/>
          <a:lstStyle>
            <a:lvl1pPr marL="0" indent="114300">
              <a:lnSpc>
                <a:spcPct val="120000"/>
              </a:lnSpc>
              <a:spcBef>
                <a:spcPts val="400"/>
              </a:spcBef>
              <a:buClr>
                <a:srgbClr val="828282"/>
              </a:buClr>
              <a:buSzPct val="100000"/>
              <a:buFont typeface="Arial" charset="0"/>
              <a:buChar char="•"/>
              <a:defRPr sz="1400">
                <a:solidFill>
                  <a:schemeClr val="bg2">
                    <a:lumMod val="75000"/>
                  </a:schemeClr>
                </a:solidFill>
                <a:latin typeface="Arial"/>
                <a:cs typeface="Arial"/>
              </a:defRPr>
            </a:lvl1pPr>
          </a:lstStyle>
          <a:p>
            <a:pPr marL="0" indent="114300">
              <a:spcBef>
                <a:spcPts val="400"/>
              </a:spcBef>
              <a:buClr>
                <a:srgbClr val="828282"/>
              </a:buClr>
              <a:buSzPct val="100000"/>
              <a:buFont typeface="Arial" charset="0"/>
              <a:buChar char="•"/>
            </a:pPr>
            <a:r>
              <a:rPr lang="en-US" sz="1200" dirty="0" smtClean="0">
                <a:solidFill>
                  <a:srgbClr val="828282"/>
                </a:solidFill>
                <a:latin typeface="Arial" charset="0"/>
                <a:ea typeface="ＭＳ Ｐゴシック" charset="0"/>
                <a:cs typeface="Arial" charset="0"/>
                <a:sym typeface="Arial" charset="0"/>
              </a:rPr>
              <a:t>CONCEPTITLE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152400" y="381000"/>
            <a:ext cx="8686800" cy="715962"/>
          </a:xfrm>
          <a:prstGeom prst="rect">
            <a:avLst/>
          </a:prstGeom>
        </p:spPr>
        <p:txBody>
          <a:bodyPr vert="horz" lIns="0" tIns="0" rIns="0" bIns="0" anchor="b"/>
          <a:lstStyle>
            <a:lvl1pPr>
              <a:defRPr sz="2400" b="0">
                <a:solidFill>
                  <a:schemeClr val="tx2"/>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41701888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cep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1" y="1371600"/>
            <a:ext cx="5714999" cy="4800600"/>
          </a:xfrm>
          <a:prstGeom prst="rect">
            <a:avLst/>
          </a:prstGeom>
        </p:spPr>
        <p:txBody>
          <a:bodyPr vert="horz" lIns="0" tIns="0" rIns="0" bIns="0"/>
          <a:lstStyle>
            <a:lvl1pPr marL="0" indent="114300">
              <a:lnSpc>
                <a:spcPct val="140000"/>
              </a:lnSpc>
              <a:spcBef>
                <a:spcPts val="400"/>
              </a:spcBef>
              <a:buClr>
                <a:srgbClr val="828282"/>
              </a:buClr>
              <a:buSzPct val="100000"/>
              <a:buFont typeface="Arial" charset="0"/>
              <a:buChar char="•"/>
              <a:defRPr sz="1000">
                <a:solidFill>
                  <a:schemeClr val="bg2">
                    <a:lumMod val="75000"/>
                  </a:schemeClr>
                </a:solidFill>
                <a:latin typeface="Arial"/>
                <a:cs typeface="Arial"/>
              </a:defRPr>
            </a:lvl1pPr>
          </a:lstStyle>
          <a:p>
            <a:pPr marL="0" indent="114300">
              <a:spcBef>
                <a:spcPts val="400"/>
              </a:spcBef>
              <a:buClr>
                <a:srgbClr val="828282"/>
              </a:buClr>
              <a:buSzPct val="100000"/>
              <a:buFont typeface="Arial" charset="0"/>
              <a:buChar char="•"/>
            </a:pPr>
            <a:r>
              <a:rPr lang="en-US" sz="1200" dirty="0" smtClean="0">
                <a:solidFill>
                  <a:srgbClr val="828282"/>
                </a:solidFill>
                <a:latin typeface="Arial" charset="0"/>
                <a:ea typeface="ＭＳ Ｐゴシック" charset="0"/>
                <a:cs typeface="Arial" charset="0"/>
                <a:sym typeface="Arial" charset="0"/>
              </a:rPr>
              <a:t>KEYCONCEPT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228600" y="381000"/>
            <a:ext cx="8686800" cy="685800"/>
          </a:xfrm>
          <a:prstGeom prst="rect">
            <a:avLst/>
          </a:prstGeom>
        </p:spPr>
        <p:txBody>
          <a:bodyPr vert="horz" lIns="0" tIns="0" rIns="0" bIns="0" anchor="b"/>
          <a:lstStyle>
            <a:lvl1pPr>
              <a:defRPr sz="2400" b="0">
                <a:solidFill>
                  <a:srgbClr val="000000"/>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99865690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cep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1" y="1371600"/>
            <a:ext cx="5714999" cy="4800600"/>
          </a:xfrm>
          <a:prstGeom prst="rect">
            <a:avLst/>
          </a:prstGeom>
        </p:spPr>
        <p:txBody>
          <a:bodyPr vert="horz" lIns="0" tIns="0" rIns="0" bIns="0"/>
          <a:lstStyle>
            <a:lvl1pPr marL="0" indent="114300">
              <a:lnSpc>
                <a:spcPct val="140000"/>
              </a:lnSpc>
              <a:spcBef>
                <a:spcPts val="400"/>
              </a:spcBef>
              <a:buClr>
                <a:srgbClr val="828282"/>
              </a:buClr>
              <a:buSzPct val="100000"/>
              <a:buFont typeface="Arial" charset="0"/>
              <a:buChar char="•"/>
              <a:defRPr sz="1000">
                <a:solidFill>
                  <a:schemeClr val="bg2">
                    <a:lumMod val="75000"/>
                  </a:schemeClr>
                </a:solidFill>
                <a:latin typeface="Arial"/>
                <a:cs typeface="Arial"/>
              </a:defRPr>
            </a:lvl1pPr>
          </a:lstStyle>
          <a:p>
            <a:pPr marL="0" indent="114300">
              <a:spcBef>
                <a:spcPts val="400"/>
              </a:spcBef>
              <a:buClr>
                <a:srgbClr val="828282"/>
              </a:buClr>
              <a:buSzPct val="100000"/>
              <a:buFont typeface="Arial" charset="0"/>
              <a:buChar char="•"/>
            </a:pPr>
            <a:r>
              <a:rPr lang="en-US" sz="1200" dirty="0" smtClean="0">
                <a:solidFill>
                  <a:srgbClr val="828282"/>
                </a:solidFill>
                <a:latin typeface="Arial" charset="0"/>
                <a:ea typeface="ＭＳ Ｐゴシック" charset="0"/>
                <a:cs typeface="Arial" charset="0"/>
                <a:sym typeface="Arial" charset="0"/>
              </a:rPr>
              <a:t>KEYCONCEPT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228600" y="381000"/>
            <a:ext cx="8686800" cy="685800"/>
          </a:xfrm>
          <a:prstGeom prst="rect">
            <a:avLst/>
          </a:prstGeom>
        </p:spPr>
        <p:txBody>
          <a:bodyPr vert="horz" lIns="0" tIns="0" rIns="0" bIns="0" anchor="b"/>
          <a:lstStyle>
            <a:lvl1pPr>
              <a:defRPr sz="2400" b="0">
                <a:solidFill>
                  <a:srgbClr val="000000"/>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99865690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cep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1" y="1371600"/>
            <a:ext cx="5714999" cy="4800600"/>
          </a:xfrm>
          <a:prstGeom prst="rect">
            <a:avLst/>
          </a:prstGeom>
        </p:spPr>
        <p:txBody>
          <a:bodyPr vert="horz" lIns="0" tIns="0" rIns="0" bIns="0"/>
          <a:lstStyle>
            <a:lvl1pPr marL="0" indent="114300">
              <a:lnSpc>
                <a:spcPct val="140000"/>
              </a:lnSpc>
              <a:spcBef>
                <a:spcPts val="400"/>
              </a:spcBef>
              <a:buClr>
                <a:srgbClr val="828282"/>
              </a:buClr>
              <a:buSzPct val="100000"/>
              <a:buFont typeface="Arial" charset="0"/>
              <a:buChar char="•"/>
              <a:defRPr sz="1000">
                <a:solidFill>
                  <a:schemeClr val="bg2">
                    <a:lumMod val="75000"/>
                  </a:schemeClr>
                </a:solidFill>
                <a:latin typeface="Arial"/>
                <a:cs typeface="Arial"/>
              </a:defRPr>
            </a:lvl1pPr>
          </a:lstStyle>
          <a:p>
            <a:pPr marL="0" indent="114300">
              <a:spcBef>
                <a:spcPts val="400"/>
              </a:spcBef>
              <a:buClr>
                <a:srgbClr val="828282"/>
              </a:buClr>
              <a:buSzPct val="100000"/>
              <a:buFont typeface="Arial" charset="0"/>
              <a:buChar char="•"/>
            </a:pPr>
            <a:r>
              <a:rPr lang="en-US" sz="1200" dirty="0" smtClean="0">
                <a:solidFill>
                  <a:srgbClr val="828282"/>
                </a:solidFill>
                <a:latin typeface="Arial" charset="0"/>
                <a:ea typeface="ＭＳ Ｐゴシック" charset="0"/>
                <a:cs typeface="Arial" charset="0"/>
                <a:sym typeface="Arial" charset="0"/>
              </a:rPr>
              <a:t>KEYCONCEPT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228600" y="381000"/>
            <a:ext cx="8686800" cy="685800"/>
          </a:xfrm>
          <a:prstGeom prst="rect">
            <a:avLst/>
          </a:prstGeom>
        </p:spPr>
        <p:txBody>
          <a:bodyPr vert="horz" lIns="0" tIns="0" rIns="0" bIns="0" anchor="b"/>
          <a:lstStyle>
            <a:lvl1pPr>
              <a:defRPr sz="2400" b="0">
                <a:solidFill>
                  <a:srgbClr val="000000"/>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99865690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ppendix_header">
    <p:spTree>
      <p:nvGrpSpPr>
        <p:cNvPr id="1" name=""/>
        <p:cNvGrpSpPr/>
        <p:nvPr/>
      </p:nvGrpSpPr>
      <p:grpSpPr>
        <a:xfrm>
          <a:off x="0" y="0"/>
          <a:ext cx="0" cy="0"/>
          <a:chOff x="0" y="0"/>
          <a:chExt cx="0" cy="0"/>
        </a:xfrm>
      </p:grpSpPr>
      <p:sp>
        <p:nvSpPr>
          <p:cNvPr id="5" name="Line 5"/>
          <p:cNvSpPr>
            <a:spLocks noChangeShapeType="1"/>
          </p:cNvSpPr>
          <p:nvPr userDrawn="1"/>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6" name="Line 6"/>
          <p:cNvSpPr>
            <a:spLocks noChangeShapeType="1"/>
          </p:cNvSpPr>
          <p:nvPr userDrawn="1"/>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7" name="Line 7"/>
          <p:cNvSpPr>
            <a:spLocks noChangeShapeType="1"/>
          </p:cNvSpPr>
          <p:nvPr userDrawn="1"/>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2" name="Title 1"/>
          <p:cNvSpPr>
            <a:spLocks noGrp="1"/>
          </p:cNvSpPr>
          <p:nvPr>
            <p:ph type="title"/>
          </p:nvPr>
        </p:nvSpPr>
        <p:spPr>
          <a:xfrm>
            <a:off x="457200" y="5029200"/>
            <a:ext cx="8229600" cy="1143000"/>
          </a:xfrm>
          <a:prstGeom prst="rect">
            <a:avLst/>
          </a:prstGeom>
        </p:spPr>
        <p:txBody>
          <a:bodyPr vert="horz"/>
          <a:lstStyle>
            <a:lvl1pPr>
              <a:defRPr sz="4800" b="0">
                <a:solidFill>
                  <a:schemeClr val="tx2"/>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79345627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ppendix_keyterms">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86800" cy="457200"/>
          </a:xfrm>
          <a:prstGeom prst="rect">
            <a:avLst/>
          </a:prstGeom>
        </p:spPr>
        <p:txBody>
          <a:bodyPr vert="horz" lIns="0" tIns="0" rIns="0" bIns="0" anchor="b"/>
          <a:lstStyle>
            <a:lvl1pPr algn="l">
              <a:defRPr sz="2400" b="0">
                <a:solidFill>
                  <a:schemeClr val="tx2"/>
                </a:solidFill>
              </a:defRPr>
            </a:lvl1pPr>
          </a:lstStyle>
          <a:p>
            <a:r>
              <a:rPr lang="en-US" dirty="0" smtClean="0"/>
              <a:t>Click to edit Master title style</a:t>
            </a:r>
            <a:endParaRPr lang="en-US" dirty="0"/>
          </a:p>
        </p:txBody>
      </p:sp>
      <p:sp>
        <p:nvSpPr>
          <p:cNvPr id="4" name="Text Placeholder 3"/>
          <p:cNvSpPr>
            <a:spLocks noGrp="1"/>
          </p:cNvSpPr>
          <p:nvPr>
            <p:ph type="body" sz="quarter" idx="10" hasCustomPrompt="1"/>
          </p:nvPr>
        </p:nvSpPr>
        <p:spPr>
          <a:xfrm>
            <a:off x="228600" y="1066800"/>
            <a:ext cx="8686800" cy="5181600"/>
          </a:xfrm>
          <a:prstGeom prst="rect">
            <a:avLst/>
          </a:prstGeom>
        </p:spPr>
        <p:txBody>
          <a:bodyPr vert="horz" lIns="0" tIns="0" rIns="0" bIns="0"/>
          <a:lstStyle>
            <a:lvl1pPr marL="114300" indent="-114300">
              <a:buFont typeface="Arial"/>
              <a:buChar char="•"/>
              <a:defRPr sz="1000" baseline="0">
                <a:solidFill>
                  <a:srgbClr val="000000"/>
                </a:solidFill>
              </a:defRPr>
            </a:lvl1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50958600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 id="2147483666" r:id="rId17"/>
    <p:sldLayoutId id="2147483667" r:id="rId18"/>
    <p:sldLayoutId id="2147483668" r:id="rId19"/>
  </p:sldLayoutIdLst>
  <p:transition/>
  <p:txStyles>
    <p:titleStyle>
      <a:lvl1pPr algn="l" rtl="0" eaLnBrk="1" fontAlgn="base" hangingPunct="1">
        <a:spcBef>
          <a:spcPct val="0"/>
        </a:spcBef>
        <a:spcAft>
          <a:spcPct val="0"/>
        </a:spcAft>
        <a:defRPr sz="3000" b="1">
          <a:solidFill>
            <a:srgbClr val="FFFFFF"/>
          </a:solidFill>
          <a:latin typeface="+mj-lt"/>
          <a:ea typeface="+mj-ea"/>
          <a:cs typeface="+mj-cs"/>
          <a:sym typeface="Helvetica Neue" charset="0"/>
        </a:defRPr>
      </a:lvl1pPr>
      <a:lvl2pPr algn="l" rtl="0" eaLnBrk="1" fontAlgn="base" hangingPunct="1">
        <a:spcBef>
          <a:spcPct val="0"/>
        </a:spcBef>
        <a:spcAft>
          <a:spcPct val="0"/>
        </a:spcAft>
        <a:defRPr sz="3000" b="1">
          <a:solidFill>
            <a:srgbClr val="FFFFFF"/>
          </a:solidFill>
          <a:latin typeface="Helvetica Neue" charset="0"/>
          <a:ea typeface="ヒラギノ角ゴ ProN W6" charset="0"/>
          <a:cs typeface="ヒラギノ角ゴ ProN W6" charset="0"/>
          <a:sym typeface="Helvetica Neue" charset="0"/>
        </a:defRPr>
      </a:lvl2pPr>
      <a:lvl3pPr algn="l" rtl="0" eaLnBrk="1" fontAlgn="base" hangingPunct="1">
        <a:spcBef>
          <a:spcPct val="0"/>
        </a:spcBef>
        <a:spcAft>
          <a:spcPct val="0"/>
        </a:spcAft>
        <a:defRPr sz="3000" b="1">
          <a:solidFill>
            <a:srgbClr val="FFFFFF"/>
          </a:solidFill>
          <a:latin typeface="Helvetica Neue" charset="0"/>
          <a:ea typeface="ヒラギノ角ゴ ProN W6" charset="0"/>
          <a:cs typeface="ヒラギノ角ゴ ProN W6" charset="0"/>
          <a:sym typeface="Helvetica Neue" charset="0"/>
        </a:defRPr>
      </a:lvl3pPr>
      <a:lvl4pPr algn="l" rtl="0" eaLnBrk="1" fontAlgn="base" hangingPunct="1">
        <a:spcBef>
          <a:spcPct val="0"/>
        </a:spcBef>
        <a:spcAft>
          <a:spcPct val="0"/>
        </a:spcAft>
        <a:defRPr sz="3000" b="1">
          <a:solidFill>
            <a:srgbClr val="FFFFFF"/>
          </a:solidFill>
          <a:latin typeface="Helvetica Neue" charset="0"/>
          <a:ea typeface="ヒラギノ角ゴ ProN W6" charset="0"/>
          <a:cs typeface="ヒラギノ角ゴ ProN W6" charset="0"/>
          <a:sym typeface="Helvetica Neue" charset="0"/>
        </a:defRPr>
      </a:lvl4pPr>
      <a:lvl5pPr algn="l" rtl="0" eaLnBrk="1" fontAlgn="base" hangingPunct="1">
        <a:spcBef>
          <a:spcPct val="0"/>
        </a:spcBef>
        <a:spcAft>
          <a:spcPct val="0"/>
        </a:spcAft>
        <a:defRPr sz="3000" b="1">
          <a:solidFill>
            <a:srgbClr val="FFFFFF"/>
          </a:solidFill>
          <a:latin typeface="Helvetica Neue" charset="0"/>
          <a:ea typeface="ヒラギノ角ゴ ProN W6" charset="0"/>
          <a:cs typeface="ヒラギノ角ゴ ProN W6" charset="0"/>
          <a:sym typeface="Helvetica Neue" charset="0"/>
        </a:defRPr>
      </a:lvl5pPr>
      <a:lvl6pPr marL="457200" algn="l" rtl="0" eaLnBrk="1" fontAlgn="base" hangingPunct="1">
        <a:spcBef>
          <a:spcPct val="0"/>
        </a:spcBef>
        <a:spcAft>
          <a:spcPct val="0"/>
        </a:spcAft>
        <a:defRPr sz="3000" b="1">
          <a:solidFill>
            <a:srgbClr val="FFFFFF"/>
          </a:solidFill>
          <a:latin typeface="Helvetica Neue" charset="0"/>
          <a:ea typeface="ヒラギノ角ゴ ProN W6" charset="0"/>
          <a:cs typeface="ヒラギノ角ゴ ProN W6" charset="0"/>
          <a:sym typeface="Helvetica Neue" charset="0"/>
        </a:defRPr>
      </a:lvl6pPr>
      <a:lvl7pPr marL="914400" algn="l" rtl="0" eaLnBrk="1" fontAlgn="base" hangingPunct="1">
        <a:spcBef>
          <a:spcPct val="0"/>
        </a:spcBef>
        <a:spcAft>
          <a:spcPct val="0"/>
        </a:spcAft>
        <a:defRPr sz="3000" b="1">
          <a:solidFill>
            <a:srgbClr val="FFFFFF"/>
          </a:solidFill>
          <a:latin typeface="Helvetica Neue" charset="0"/>
          <a:ea typeface="ヒラギノ角ゴ ProN W6" charset="0"/>
          <a:cs typeface="ヒラギノ角ゴ ProN W6" charset="0"/>
          <a:sym typeface="Helvetica Neue" charset="0"/>
        </a:defRPr>
      </a:lvl7pPr>
      <a:lvl8pPr marL="1371600" algn="l" rtl="0" eaLnBrk="1" fontAlgn="base" hangingPunct="1">
        <a:spcBef>
          <a:spcPct val="0"/>
        </a:spcBef>
        <a:spcAft>
          <a:spcPct val="0"/>
        </a:spcAft>
        <a:defRPr sz="3000" b="1">
          <a:solidFill>
            <a:srgbClr val="FFFFFF"/>
          </a:solidFill>
          <a:latin typeface="Helvetica Neue" charset="0"/>
          <a:ea typeface="ヒラギノ角ゴ ProN W6" charset="0"/>
          <a:cs typeface="ヒラギノ角ゴ ProN W6" charset="0"/>
          <a:sym typeface="Helvetica Neue" charset="0"/>
        </a:defRPr>
      </a:lvl8pPr>
      <a:lvl9pPr marL="1828800" algn="l" rtl="0" eaLnBrk="1" fontAlgn="base" hangingPunct="1">
        <a:spcBef>
          <a:spcPct val="0"/>
        </a:spcBef>
        <a:spcAft>
          <a:spcPct val="0"/>
        </a:spcAft>
        <a:defRPr sz="3000" b="1">
          <a:solidFill>
            <a:srgbClr val="FFFFFF"/>
          </a:solidFill>
          <a:latin typeface="Helvetica Neue" charset="0"/>
          <a:ea typeface="ヒラギノ角ゴ ProN W6" charset="0"/>
          <a:cs typeface="ヒラギノ角ゴ ProN W6" charset="0"/>
          <a:sym typeface="Helvetica Neue" charset="0"/>
        </a:defRPr>
      </a:lvl9pPr>
    </p:titleStyle>
    <p:bodyStyle>
      <a:lvl1pPr marL="342900" indent="-342900" algn="l" rtl="0" eaLnBrk="1" fontAlgn="base" hangingPunct="1">
        <a:spcBef>
          <a:spcPts val="800"/>
        </a:spcBef>
        <a:spcAft>
          <a:spcPct val="0"/>
        </a:spcAft>
        <a:defRPr sz="1400">
          <a:solidFill>
            <a:schemeClr val="tx1"/>
          </a:solidFill>
          <a:latin typeface="+mn-lt"/>
          <a:ea typeface="+mn-ea"/>
          <a:cs typeface="+mn-cs"/>
          <a:sym typeface="Helvetica Neue" charset="0"/>
        </a:defRPr>
      </a:lvl1pPr>
      <a:lvl2pPr marL="127000" indent="-127000" algn="l" rtl="0" eaLnBrk="1" fontAlgn="base" hangingPunct="1">
        <a:spcBef>
          <a:spcPts val="400"/>
        </a:spcBef>
        <a:spcAft>
          <a:spcPct val="0"/>
        </a:spcAft>
        <a:buClr>
          <a:srgbClr val="828282"/>
        </a:buClr>
        <a:buSzPct val="100000"/>
        <a:buFont typeface="Arial" charset="0"/>
        <a:buChar char="•"/>
        <a:defRPr sz="1200">
          <a:solidFill>
            <a:srgbClr val="828282"/>
          </a:solidFill>
          <a:latin typeface="Arial" charset="0"/>
          <a:ea typeface="+mn-ea"/>
          <a:cs typeface="+mn-cs"/>
          <a:sym typeface="Arial" charset="0"/>
        </a:defRPr>
      </a:lvl2pPr>
      <a:lvl3pPr marL="393700" indent="-127000" algn="l" rtl="0" eaLnBrk="1" fontAlgn="base" hangingPunct="1">
        <a:spcBef>
          <a:spcPts val="600"/>
        </a:spcBef>
        <a:spcAft>
          <a:spcPct val="0"/>
        </a:spcAft>
        <a:buClr>
          <a:srgbClr val="828282"/>
        </a:buClr>
        <a:buSzPct val="100000"/>
        <a:buFont typeface="Helvetica Neue" charset="0"/>
        <a:buChar char="-"/>
        <a:defRPr sz="1200">
          <a:solidFill>
            <a:srgbClr val="828282"/>
          </a:solidFill>
          <a:latin typeface="+mn-lt"/>
          <a:ea typeface="+mn-ea"/>
          <a:cs typeface="+mn-cs"/>
          <a:sym typeface="Helvetica Neue" charset="0"/>
        </a:defRPr>
      </a:lvl3pPr>
      <a:lvl4pPr marL="1562100" indent="-228600" algn="l" rtl="0" eaLnBrk="1" fontAlgn="base" hangingPunct="1">
        <a:spcBef>
          <a:spcPts val="500"/>
        </a:spcBef>
        <a:spcAft>
          <a:spcPct val="0"/>
        </a:spcAft>
        <a:buClr>
          <a:srgbClr val="353535"/>
        </a:buClr>
        <a:buSzPct val="100000"/>
        <a:buFont typeface="Arial" charset="0"/>
        <a:buChar char="–"/>
        <a:defRPr sz="2000">
          <a:solidFill>
            <a:schemeClr val="tx1"/>
          </a:solidFill>
          <a:latin typeface="Arial" charset="0"/>
          <a:ea typeface="+mn-ea"/>
          <a:cs typeface="+mn-cs"/>
          <a:sym typeface="Arial" charset="0"/>
        </a:defRPr>
      </a:lvl4pPr>
      <a:lvl5pPr marL="2019300" indent="-228600" algn="l" rtl="0" eaLnBrk="1" fontAlgn="base" hangingPunct="1">
        <a:spcBef>
          <a:spcPts val="500"/>
        </a:spcBef>
        <a:spcAft>
          <a:spcPct val="0"/>
        </a:spcAft>
        <a:buClr>
          <a:srgbClr val="353535"/>
        </a:buClr>
        <a:buSzPct val="100000"/>
        <a:buFont typeface="Arial" charset="0"/>
        <a:buChar char="»"/>
        <a:defRPr sz="2000">
          <a:solidFill>
            <a:schemeClr val="tx1"/>
          </a:solidFill>
          <a:latin typeface="Arial" charset="0"/>
          <a:ea typeface="+mn-ea"/>
          <a:cs typeface="+mn-cs"/>
          <a:sym typeface="Arial" charset="0"/>
        </a:defRPr>
      </a:lvl5pPr>
      <a:lvl6pPr marL="2476500" indent="-228600" algn="l" rtl="0" eaLnBrk="1" fontAlgn="base" hangingPunct="1">
        <a:spcBef>
          <a:spcPts val="500"/>
        </a:spcBef>
        <a:spcAft>
          <a:spcPct val="0"/>
        </a:spcAft>
        <a:buClr>
          <a:srgbClr val="353535"/>
        </a:buClr>
        <a:buSzPct val="100000"/>
        <a:buFont typeface="Arial" charset="0"/>
        <a:buChar char="»"/>
        <a:defRPr sz="2000">
          <a:solidFill>
            <a:schemeClr val="tx1"/>
          </a:solidFill>
          <a:latin typeface="Arial" charset="0"/>
          <a:ea typeface="+mn-ea"/>
          <a:cs typeface="+mn-cs"/>
          <a:sym typeface="Arial" charset="0"/>
        </a:defRPr>
      </a:lvl6pPr>
      <a:lvl7pPr marL="2933700" indent="-228600" algn="l" rtl="0" eaLnBrk="1" fontAlgn="base" hangingPunct="1">
        <a:spcBef>
          <a:spcPts val="500"/>
        </a:spcBef>
        <a:spcAft>
          <a:spcPct val="0"/>
        </a:spcAft>
        <a:buClr>
          <a:srgbClr val="353535"/>
        </a:buClr>
        <a:buSzPct val="100000"/>
        <a:buFont typeface="Arial" charset="0"/>
        <a:buChar char="»"/>
        <a:defRPr sz="2000">
          <a:solidFill>
            <a:schemeClr val="tx1"/>
          </a:solidFill>
          <a:latin typeface="Arial" charset="0"/>
          <a:ea typeface="+mn-ea"/>
          <a:cs typeface="+mn-cs"/>
          <a:sym typeface="Arial" charset="0"/>
        </a:defRPr>
      </a:lvl7pPr>
      <a:lvl8pPr marL="3390900" indent="-228600" algn="l" rtl="0" eaLnBrk="1" fontAlgn="base" hangingPunct="1">
        <a:spcBef>
          <a:spcPts val="500"/>
        </a:spcBef>
        <a:spcAft>
          <a:spcPct val="0"/>
        </a:spcAft>
        <a:buClr>
          <a:srgbClr val="353535"/>
        </a:buClr>
        <a:buSzPct val="100000"/>
        <a:buFont typeface="Arial" charset="0"/>
        <a:buChar char="»"/>
        <a:defRPr sz="2000">
          <a:solidFill>
            <a:schemeClr val="tx1"/>
          </a:solidFill>
          <a:latin typeface="Arial" charset="0"/>
          <a:ea typeface="+mn-ea"/>
          <a:cs typeface="+mn-cs"/>
          <a:sym typeface="Arial" charset="0"/>
        </a:defRPr>
      </a:lvl8pPr>
      <a:lvl9pPr marL="3848100" indent="-228600" algn="l" rtl="0" eaLnBrk="1" fontAlgn="base" hangingPunct="1">
        <a:spcBef>
          <a:spcPts val="500"/>
        </a:spcBef>
        <a:spcAft>
          <a:spcPct val="0"/>
        </a:spcAft>
        <a:buClr>
          <a:srgbClr val="353535"/>
        </a:buClr>
        <a:buSzPct val="100000"/>
        <a:buFont typeface="Arial" charset="0"/>
        <a:buChar char="»"/>
        <a:defRPr sz="2000">
          <a:solidFill>
            <a:schemeClr val="tx1"/>
          </a:solidFill>
          <a:latin typeface="Arial" charset="0"/>
          <a:ea typeface="+mn-ea"/>
          <a:cs typeface="+mn-cs"/>
          <a:sym typeface="Arial"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n.wikipedia.org/wiki/Public_domain" TargetMode="External"/><Relationship Id="rId2"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image" Target="../media/image6.jpg"/><Relationship Id="rId5" Type="http://schemas.openxmlformats.org/officeDocument/2006/relationships/hyperlink" Target="https://www.boundless.com/image/apple-computers-ipo-prospectus?campaign_content=book_192_section_108&amp;campaign_term=Finance&amp;utm_campaign=powerpoint&amp;utm_medium=direct&amp;utm_source=boundless" TargetMode="External"/><Relationship Id="rId4" Type="http://schemas.openxmlformats.org/officeDocument/2006/relationships/hyperlink" Target="http://commons.wikimedia.or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hyperlink" Target="http://www.boundless.com" TargetMode="External"/><Relationship Id="rId2" Type="http://schemas.openxmlformats.org/officeDocument/2006/relationships/image" Target="../media/image4.png"/><Relationship Id="rId1" Type="http://schemas.openxmlformats.org/officeDocument/2006/relationships/slideLayout" Target="../slideLayouts/slideLayout14.xml"/><Relationship Id="rId5" Type="http://schemas.openxmlformats.org/officeDocument/2006/relationships/hyperlink" Target="http://www.boundless.com/" TargetMode="External"/><Relationship Id="rId4" Type="http://schemas.openxmlformats.org/officeDocument/2006/relationships/hyperlink" Target="http://creativecommons.org/licenses/by-sa/3.0/"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hyperlink" Target="http://www.boundless.com" TargetMode="External"/><Relationship Id="rId2" Type="http://schemas.openxmlformats.org/officeDocument/2006/relationships/image" Target="../media/image4.png"/><Relationship Id="rId1" Type="http://schemas.openxmlformats.org/officeDocument/2006/relationships/slideLayout" Target="../slideLayouts/slideLayout16.xml"/><Relationship Id="rId5" Type="http://schemas.openxmlformats.org/officeDocument/2006/relationships/hyperlink" Target="http://www.boundless.com/" TargetMode="External"/><Relationship Id="rId4" Type="http://schemas.openxmlformats.org/officeDocument/2006/relationships/hyperlink" Target="http://creativecommons.org/licenses/by-sa/3.0/"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3" Type="http://schemas.openxmlformats.org/officeDocument/2006/relationships/hyperlink" Target="http://www.boundless.com" TargetMode="External"/><Relationship Id="rId2" Type="http://schemas.openxmlformats.org/officeDocument/2006/relationships/image" Target="../media/image4.png"/><Relationship Id="rId1" Type="http://schemas.openxmlformats.org/officeDocument/2006/relationships/slideLayout" Target="../slideLayouts/slideLayout18.xml"/><Relationship Id="rId5" Type="http://schemas.openxmlformats.org/officeDocument/2006/relationships/hyperlink" Target="http://www.boundless.com/" TargetMode="External"/><Relationship Id="rId4" Type="http://schemas.openxmlformats.org/officeDocument/2006/relationships/hyperlink" Target="http://creativecommons.org/licenses/by-sa/3.0/"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www.boundless.com/finance/definition/registration-rights" TargetMode="External"/><Relationship Id="rId3" Type="http://schemas.openxmlformats.org/officeDocument/2006/relationships/hyperlink" Target="http://en.wikipedia.org/wiki/Venture_capital" TargetMode="External"/><Relationship Id="rId7" Type="http://schemas.openxmlformats.org/officeDocument/2006/relationships/hyperlink" Target="http://en.wikipedia.org/wiki/Venture_round" TargetMode="External"/><Relationship Id="rId2" Type="http://schemas.openxmlformats.org/officeDocument/2006/relationships/hyperlink" Target="http://creativecommons.org/licenses/by-sa/3.0/" TargetMode="External"/><Relationship Id="rId1" Type="http://schemas.openxmlformats.org/officeDocument/2006/relationships/slideLayout" Target="../slideLayouts/slideLayout19.xml"/><Relationship Id="rId6" Type="http://schemas.openxmlformats.org/officeDocument/2006/relationships/hyperlink" Target="http://en.wikipedia.org/wiki/Initial_public_offering" TargetMode="External"/><Relationship Id="rId5" Type="http://schemas.openxmlformats.org/officeDocument/2006/relationships/hyperlink" Target="http://en.wikipedia.org/wiki/Initial%20public%20offering" TargetMode="External"/><Relationship Id="rId10" Type="http://schemas.openxmlformats.org/officeDocument/2006/relationships/image" Target="../media/image4.png"/><Relationship Id="rId4" Type="http://schemas.openxmlformats.org/officeDocument/2006/relationships/hyperlink" Target="http://en.wiktionary.org/wiki/venture+capital" TargetMode="External"/><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 Id="rId5" Type="http://schemas.openxmlformats.org/officeDocument/2006/relationships/hyperlink" Target="https://www.boundless.com/finance?campaign_content=book_192_section_108&amp;campaign_term=Finance&amp;utm_campaign=powerpoint&amp;utm_medium=direct&amp;utm_source=boundless" TargetMode="Externa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5.xml"/><Relationship Id="rId6" Type="http://schemas.openxmlformats.org/officeDocument/2006/relationships/image" Target="../media/image3.png"/><Relationship Id="rId5" Type="http://schemas.openxmlformats.org/officeDocument/2006/relationships/hyperlink" Target="https://www.boundless.com/image/venture-capital-funds-revolutionary-social-networking-services?campaign_content=book_192_section_108&amp;campaign_term=Finance&amp;utm_campaign=powerpoint&amp;utm_medium=direct&amp;utm_source=boundless" TargetMode="External"/><Relationship Id="rId4" Type="http://schemas.openxmlformats.org/officeDocument/2006/relationships/hyperlink" Target="https://www.boundless.com/finance/textbooks/boundless-finance-textbook/obtaining-capital-methods-of-long-term-financing-14/venture-capital-108/defining-venture-capital-459-7541?campaign_content=book_192_section_108&amp;campaign_term=Finance&amp;utm_campaign=powerpoint&amp;utm_medium=direct&amp;utm_source=boundles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6.xml"/><Relationship Id="rId6" Type="http://schemas.openxmlformats.org/officeDocument/2006/relationships/image" Target="../media/image5.jpg"/><Relationship Id="rId5" Type="http://schemas.openxmlformats.org/officeDocument/2006/relationships/hyperlink" Target="https://www.boundless.com/image/weighing-advantages-and-disadvantages?campaign_content=book_192_section_108&amp;campaign_term=Finance&amp;utm_campaign=powerpoint&amp;utm_medium=direct&amp;utm_source=boundless" TargetMode="External"/><Relationship Id="rId4" Type="http://schemas.openxmlformats.org/officeDocument/2006/relationships/hyperlink" Target="https://www.boundless.com/finance/textbooks/boundless-finance-textbook/obtaining-capital-methods-of-long-term-financing-14/venture-capital-108/advantages-and-disadvantages-of-vc-financing-460-5151?campaign_content=book_192_section_108&amp;campaign_term=Finance&amp;utm_campaign=powerpoint&amp;utm_medium=direct&amp;utm_source=boundles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6.jpg"/><Relationship Id="rId5" Type="http://schemas.openxmlformats.org/officeDocument/2006/relationships/hyperlink" Target="https://www.boundless.com/image/apple-computers-ipo-prospectus?campaign_content=book_192_section_108&amp;campaign_term=Finance&amp;utm_campaign=powerpoint&amp;utm_medium=direct&amp;utm_source=boundless" TargetMode="External"/><Relationship Id="rId4" Type="http://schemas.openxmlformats.org/officeDocument/2006/relationships/hyperlink" Target="https://www.boundless.com/finance/textbooks/boundless-finance-textbook/obtaining-capital-methods-of-long-term-financing-14/venture-capital-108/ipos-461-8365?campaign_content=book_192_section_108&amp;campaign_term=Finance&amp;utm_campaign=powerpoint&amp;utm_medium=direct&amp;utm_source=boundles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hyperlink" Target="http://creativecommons.org/licenses/by-sa/3.0/" TargetMode="External"/><Relationship Id="rId2" Type="http://schemas.openxmlformats.org/officeDocument/2006/relationships/image" Target="../media/image4.png"/><Relationship Id="rId1" Type="http://schemas.openxmlformats.org/officeDocument/2006/relationships/slideLayout" Target="../slideLayouts/slideLayout10.xml"/><Relationship Id="rId6" Type="http://schemas.openxmlformats.org/officeDocument/2006/relationships/image" Target="../media/image3.png"/><Relationship Id="rId5" Type="http://schemas.openxmlformats.org/officeDocument/2006/relationships/hyperlink" Target="https://www.boundless.com/image/venture-capital-funds-revolutionary-social-networking-services?campaign_content=book_192_section_108&amp;campaign_term=Finance&amp;utm_campaign=powerpoint&amp;utm_medium=direct&amp;utm_source=boundless" TargetMode="External"/><Relationship Id="rId4" Type="http://schemas.openxmlformats.org/officeDocument/2006/relationships/hyperlink" Target="http://wikimedia.org"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creativecommons.org/licenses/by-sa/3.0/" TargetMode="External"/><Relationship Id="rId2" Type="http://schemas.openxmlformats.org/officeDocument/2006/relationships/image" Target="../media/image4.png"/><Relationship Id="rId1" Type="http://schemas.openxmlformats.org/officeDocument/2006/relationships/slideLayout" Target="../slideLayouts/slideLayout11.xml"/><Relationship Id="rId6" Type="http://schemas.openxmlformats.org/officeDocument/2006/relationships/image" Target="../media/image5.jpg"/><Relationship Id="rId5" Type="http://schemas.openxmlformats.org/officeDocument/2006/relationships/hyperlink" Target="https://www.boundless.com/image/weighing-advantages-and-disadvantages?campaign_content=book_192_section_108&amp;campaign_term=Finance&amp;utm_campaign=powerpoint&amp;utm_medium=direct&amp;utm_source=boundless" TargetMode="External"/><Relationship Id="rId4" Type="http://schemas.openxmlformats.org/officeDocument/2006/relationships/hyperlink" Target="http://commons.wikimedia.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19200" y="4800600"/>
            <a:ext cx="3581400" cy="381000"/>
          </a:xfrm>
        </p:spPr>
        <p:txBody>
          <a:bodyPr/>
          <a:lstStyle/>
          <a:p>
            <a:r>
              <a:rPr lang="en-US" dirty="0" smtClean="0"/>
              <a:t>Boundless Lecture Slides</a:t>
            </a:r>
            <a:endParaRPr lang="en-US" dirty="0"/>
          </a:p>
        </p:txBody>
      </p:sp>
      <p:sp>
        <p:nvSpPr>
          <p:cNvPr id="4" name="Rectangle 2"/>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pic>
        <p:nvPicPr>
          <p:cNvPr id="5"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69300" y="6527800"/>
            <a:ext cx="625475" cy="25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sp>
        <p:nvSpPr>
          <p:cNvPr id="6" name="Rectangle 8"/>
          <p:cNvSpPr>
            <a:spLocks/>
          </p:cNvSpPr>
          <p:nvPr/>
        </p:nvSpPr>
        <p:spPr bwMode="auto">
          <a:xfrm>
            <a:off x="4572000" y="6578600"/>
            <a:ext cx="3708400" cy="20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0" tIns="0" rIns="0" bIns="0"/>
          <a:lstStyle/>
          <a:p>
            <a:pPr algn="r"/>
            <a:r>
              <a:rPr lang="en-US" sz="800" dirty="0">
                <a:solidFill>
                  <a:srgbClr val="828282"/>
                </a:solidFill>
                <a:latin typeface="Arial" charset="0"/>
                <a:ea typeface="ＭＳ Ｐゴシック" charset="0"/>
                <a:sym typeface="Helvetica Neue" charset="0"/>
              </a:rPr>
              <a:t>Free to share, print, make copies and changes. Get yours at </a:t>
            </a:r>
            <a:r>
              <a:rPr lang="en-US" sz="800" dirty="0" err="1">
                <a:solidFill>
                  <a:srgbClr val="828282"/>
                </a:solidFill>
                <a:latin typeface="Arial" charset="0"/>
                <a:ea typeface="ＭＳ Ｐゴシック" charset="0"/>
                <a:sym typeface="Helvetica Neue" charset="0"/>
              </a:rPr>
              <a:t>www.boundless.com</a:t>
            </a:r>
            <a:endParaRPr lang="en-US" sz="800" dirty="0">
              <a:solidFill>
                <a:srgbClr val="828282"/>
              </a:solidFill>
              <a:latin typeface="Arial" charset="0"/>
              <a:ea typeface="ＭＳ Ｐゴシック" charset="0"/>
              <a:sym typeface="Helvetica Neue" charset="0"/>
            </a:endParaRPr>
          </a:p>
        </p:txBody>
      </p:sp>
      <p:sp>
        <p:nvSpPr>
          <p:cNvPr id="7"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8"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9"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0" name="Rectangle 8"/>
          <p:cNvSpPr>
            <a:spLocks/>
          </p:cNvSpPr>
          <p:nvPr/>
        </p:nvSpPr>
        <p:spPr bwMode="auto">
          <a:xfrm>
            <a:off x="304800" y="6553200"/>
            <a:ext cx="4318000" cy="20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0" tIns="0" rIns="0" bIns="0"/>
          <a:lstStyle/>
          <a:p>
            <a:pPr algn="l"/>
            <a:r>
              <a:rPr lang="en-US" sz="1200" dirty="0" smtClean="0">
                <a:solidFill>
                  <a:srgbClr val="828282"/>
                </a:solidFill>
                <a:latin typeface="Arial" charset="0"/>
                <a:ea typeface="ＭＳ Ｐゴシック" charset="0"/>
                <a:sym typeface="Helvetica Neue" charset="0"/>
              </a:rPr>
              <a:t>Available on the Boundless Teaching Platform</a:t>
            </a:r>
            <a:endParaRPr lang="en-US" sz="1200" dirty="0">
              <a:solidFill>
                <a:srgbClr val="828282"/>
              </a:solidFill>
              <a:latin typeface="Arial" charset="0"/>
              <a:ea typeface="ＭＳ Ｐゴシック" charset="0"/>
              <a:sym typeface="Helvetica Neue" charset="0"/>
            </a:endParaRPr>
          </a:p>
        </p:txBody>
      </p:sp>
      <p:pic>
        <p:nvPicPr>
          <p:cNvPr id="1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5106988"/>
            <a:ext cx="4648200" cy="673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spTree>
    <p:extLst>
      <p:ext uri="{BB962C8B-B14F-4D97-AF65-F5344CB8AC3E}">
        <p14:creationId xmlns:p14="http://schemas.microsoft.com/office/powerpoint/2010/main" val="2425312893"/>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04800" y="5029200"/>
            <a:ext cx="8534400" cy="1295400"/>
          </a:xfrm>
        </p:spPr>
        <p:txBody>
          <a:bodyPr/>
          <a:lstStyle/>
          <a:p>
            <a:r>
              <a:rPr lang="en-US" dirty="0" smtClean="0"/>
              <a:t>Apple Computers IPO Prospectus</a:t>
            </a:r>
          </a:p>
          <a:p>
            <a:pPr lvl="1"/>
            <a:r>
              <a:rPr lang="en-US" dirty="0" smtClean="0"/>
              <a:t>The Initial Public Offering (IPO) Prospectus for Apple Computer Inc. in December 1980. A total of 5 million shares were offered to the public for $22 each. The total outstanding shares after the offering were 54,215,332. The company's officers, directors and major shareholders held 32 million shares and the rest were held by the company for stock options plans and other needs. Apple's valuation after the IPO was over $1 billion. (54 million shares at $22. )</a:t>
            </a:r>
          </a:p>
        </p:txBody>
      </p:sp>
      <p:sp>
        <p:nvSpPr>
          <p:cNvPr id="5" name="Rectangle 4"/>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pic>
        <p:nvPicPr>
          <p:cNvPr id="7"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 y="6538913"/>
            <a:ext cx="1422400" cy="2174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sp>
        <p:nvSpPr>
          <p:cNvPr id="9" name="Rectangle 8"/>
          <p:cNvSpPr>
            <a:spLocks/>
          </p:cNvSpPr>
          <p:nvPr/>
        </p:nvSpPr>
        <p:spPr bwMode="auto">
          <a:xfrm>
            <a:off x="0" y="6815"/>
            <a:ext cx="9144000" cy="317500"/>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a:p>
        </p:txBody>
      </p:sp>
      <p:sp>
        <p:nvSpPr>
          <p:cNvPr id="11"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2"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3"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6" name="Rectangle 8"/>
          <p:cNvSpPr>
            <a:spLocks/>
          </p:cNvSpPr>
          <p:nvPr/>
        </p:nvSpPr>
        <p:spPr bwMode="auto">
          <a:xfrm>
            <a:off x="3962400" y="6477000"/>
            <a:ext cx="5105400" cy="20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0" tIns="0" rIns="0" bIns="0"/>
          <a:lstStyle/>
          <a:p>
            <a:pPr algn="r"/>
            <a:r>
              <a:rPr lang="en-US" sz="800" dirty="0">
                <a:solidFill>
                  <a:srgbClr val="828282"/>
                </a:solidFill>
                <a:latin typeface="Arial" charset="0"/>
                <a:ea typeface="ＭＳ Ｐゴシック" charset="0"/>
                <a:sym typeface="Helvetica Neue" charset="0"/>
              </a:rPr>
              <a:t>Free to share, print, make copies and changes. Get yours at </a:t>
            </a:r>
            <a:r>
              <a:rPr lang="en-US" sz="800" dirty="0" err="1">
                <a:solidFill>
                  <a:srgbClr val="828282"/>
                </a:solidFill>
                <a:latin typeface="Arial" charset="0"/>
                <a:ea typeface="ＭＳ Ｐゴシック" charset="0"/>
                <a:sym typeface="Helvetica Neue" charset="0"/>
              </a:rPr>
              <a:t>www.boundless.com</a:t>
            </a:r>
            <a:endParaRPr lang="en-US" sz="800" dirty="0">
              <a:solidFill>
                <a:srgbClr val="828282"/>
              </a:solidFill>
              <a:latin typeface="Arial" charset="0"/>
              <a:ea typeface="ＭＳ Ｐゴシック" charset="0"/>
              <a:sym typeface="Helvetica Neue" charset="0"/>
            </a:endParaRPr>
          </a:p>
        </p:txBody>
      </p:sp>
      <p:sp>
        <p:nvSpPr>
          <p:cNvPr id="17" name="Rectangle 10"/>
          <p:cNvSpPr>
            <a:spLocks/>
          </p:cNvSpPr>
          <p:nvPr/>
        </p:nvSpPr>
        <p:spPr bwMode="auto">
          <a:xfrm>
            <a:off x="1676400" y="6629400"/>
            <a:ext cx="7391400" cy="22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0" tIns="0" rIns="0" bIns="0"/>
          <a:lstStyle/>
          <a:p>
            <a:pPr algn="r"/>
            <a:r>
              <a:rPr lang="en-US" sz="800" i="1" dirty="0" smtClean="0">
                <a:solidFill>
                  <a:srgbClr val="828282"/>
                </a:solidFill>
                <a:latin typeface="Arial" charset="0"/>
                <a:ea typeface="ＭＳ Ｐゴシック" charset="0"/>
                <a:sym typeface="Helvetica Neue" charset="0"/>
              </a:rPr>
              <a:t>Wikimedia.</a:t>
            </a:r>
            <a:r>
              <a:rPr lang="en-US" sz="800" dirty="0" smtClean="0">
                <a:solidFill>
                  <a:srgbClr val="828282"/>
                </a:solidFill>
                <a:latin typeface="Arial" charset="0"/>
                <a:ea typeface="ＭＳ Ｐゴシック" charset="0"/>
                <a:sym typeface="Helvetica Neue" charset="0"/>
              </a:rPr>
              <a:t> "Wikimedia Commons." </a:t>
            </a:r>
            <a:r>
              <a:rPr lang="en-US" sz="800" dirty="0" smtClean="0">
                <a:solidFill>
                  <a:srgbClr val="828282"/>
                </a:solidFill>
                <a:latin typeface="Arial" charset="0"/>
                <a:ea typeface="ＭＳ Ｐゴシック" charset="0"/>
                <a:sym typeface="Helvetica Neue" charset="0"/>
                <a:hlinkClick r:id="rId3"/>
              </a:rPr>
              <a:t>Public domain</a:t>
            </a:r>
            <a:r>
              <a:rPr lang="en-US" sz="800" dirty="0" smtClean="0">
                <a:solidFill>
                  <a:srgbClr val="828282"/>
                </a:solidFill>
                <a:latin typeface="Arial" charset="0"/>
                <a:ea typeface="ＭＳ Ｐゴシック" charset="0"/>
                <a:sym typeface="Helvetica Neue" charset="0"/>
              </a:rPr>
              <a:t> </a:t>
            </a:r>
            <a:r>
              <a:rPr lang="en-US" sz="800" dirty="0" smtClean="0">
                <a:solidFill>
                  <a:srgbClr val="828282"/>
                </a:solidFill>
                <a:latin typeface="Arial" charset="0"/>
                <a:ea typeface="ＭＳ Ｐゴシック" charset="0"/>
                <a:sym typeface="Helvetica Neue" charset="0"/>
                <a:hlinkClick r:id="rId4"/>
              </a:rPr>
              <a:t>http://commons.wikimedia.org</a:t>
            </a:r>
            <a:r>
              <a:rPr lang="en-US" sz="800" dirty="0" smtClean="0">
                <a:solidFill>
                  <a:srgbClr val="828282"/>
                </a:solidFill>
                <a:latin typeface="Arial" charset="0"/>
                <a:ea typeface="ＭＳ Ｐゴシック" charset="0"/>
                <a:sym typeface="Helvetica Neue" charset="0"/>
              </a:rPr>
              <a:t> </a:t>
            </a:r>
            <a:r>
              <a:rPr lang="en-US" sz="800" u="sng" dirty="0" smtClean="0">
                <a:solidFill>
                  <a:srgbClr val="FFFFFF"/>
                </a:solidFill>
                <a:latin typeface="Arial"/>
                <a:ea typeface="ＭＳ Ｐゴシック" charset="0"/>
                <a:cs typeface="Arial"/>
                <a:sym typeface="Helvetica Neue" charset="0"/>
                <a:hlinkClick r:id="rId5"/>
              </a:rPr>
              <a:t>View on Boundless.com</a:t>
            </a:r>
            <a:endParaRPr lang="en-US" sz="800" u="sng" dirty="0">
              <a:solidFill>
                <a:srgbClr val="FFFFFF"/>
              </a:solidFill>
              <a:latin typeface="Arial"/>
              <a:ea typeface="ＭＳ Ｐゴシック" charset="0"/>
              <a:cs typeface="Arial"/>
              <a:sym typeface="Helvetica Neue" charset="0"/>
            </a:endParaRPr>
          </a:p>
        </p:txBody>
      </p:sp>
      <p:sp>
        <p:nvSpPr>
          <p:cNvPr id="14" name="Rectangle 11"/>
          <p:cNvSpPr>
            <a:spLocks/>
          </p:cNvSpPr>
          <p:nvPr/>
        </p:nvSpPr>
        <p:spPr bwMode="auto">
          <a:xfrm>
            <a:off x="190500" y="83015"/>
            <a:ext cx="8801100" cy="1455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rgbClr val="000000"/>
                </a:solidFill>
                <a:miter lim="800000"/>
                <a:headEnd type="none" w="med" len="med"/>
                <a:tailEnd type="none" w="med" len="med"/>
              </a14:hiddenLine>
            </a:ext>
          </a:extLst>
        </p:spPr>
        <p:txBody>
          <a:bodyPr lIns="0" tIns="0" rIns="0" bIns="0"/>
          <a:lstStyle/>
          <a:p>
            <a:pPr algn="l"/>
            <a:r>
              <a:rPr lang="en-US" sz="1000" dirty="0" smtClean="0">
                <a:solidFill>
                  <a:srgbClr val="828282"/>
                </a:solidFill>
                <a:latin typeface="Helvetica Neue Light" charset="0"/>
                <a:ea typeface="ＭＳ Ｐゴシック" charset="0"/>
                <a:cs typeface="Helvetica Neue Light" charset="0"/>
                <a:sym typeface="Helvetica Neue Light" charset="0"/>
              </a:rPr>
              <a:t>Obtaining Capital: Methods of Long-Term Financing</a:t>
            </a:r>
            <a:endParaRPr lang="en-US" sz="1000" dirty="0">
              <a:solidFill>
                <a:srgbClr val="828282"/>
              </a:solidFill>
              <a:latin typeface="Helvetica Neue Light" charset="0"/>
              <a:ea typeface="ＭＳ Ｐゴシック" charset="0"/>
              <a:cs typeface="Helvetica Neue Light" charset="0"/>
              <a:sym typeface="Helvetica Neue Light" charset="0"/>
            </a:endParaRPr>
          </a:p>
        </p:txBody>
      </p:sp>
      <p:pic>
        <p:nvPicPr>
          <p:cNvPr id="8" name="Picture 7" descr="appendiximage.jpg"/>
          <p:cNvPicPr>
            <a:picLocks noChangeAspect="1"/>
          </p:cNvPicPr>
          <p:nvPr/>
        </p:nvPicPr>
        <p:blipFill>
          <a:blip r:embed="rId6">
            <a:extLst>
              <a:ext uri="{f77c80a68d04dcb8cdf24756cd4b53ba}">
                <a14:useLocalDpi xmlns:a14="http://schemas.microsoft.com/office/drawing/2010/main" xmlns="" val="0"/>
              </a:ext>
            </a:extLst>
          </a:blip>
          <a:stretch>
            <a:fillRect/>
          </a:stretch>
        </p:blipFill>
        <p:spPr>
          <a:xfrm>
            <a:off x="2893645" y="533400"/>
            <a:ext cx="3356710" cy="4343400"/>
          </a:xfrm>
          <a:prstGeom prst="rect">
            <a:avLst/>
          </a:prstGeom>
        </p:spPr>
      </p:pic>
    </p:spTree>
    <p:extLst>
      <p:ext uri="{BB962C8B-B14F-4D97-AF65-F5344CB8AC3E}">
        <p14:creationId xmlns:p14="http://schemas.microsoft.com/office/powerpoint/2010/main" val="139829866"/>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p:cNvSpPr>
          <p:nvPr/>
        </p:nvSpPr>
        <p:spPr bwMode="auto">
          <a:xfrm>
            <a:off x="0" y="6815"/>
            <a:ext cx="9144000" cy="317500"/>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a:p>
        </p:txBody>
      </p:sp>
      <p:sp>
        <p:nvSpPr>
          <p:cNvPr id="6"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7"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8"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9" name="Rectangle 8"/>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pic>
        <p:nvPicPr>
          <p:cNvPr id="10"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69300" y="6527800"/>
            <a:ext cx="625475" cy="25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pic>
        <p:nvPicPr>
          <p:cNvPr id="1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 y="6538913"/>
            <a:ext cx="1422400" cy="2174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sp>
        <p:nvSpPr>
          <p:cNvPr id="12" name="Rectangle 8"/>
          <p:cNvSpPr>
            <a:spLocks/>
          </p:cNvSpPr>
          <p:nvPr/>
        </p:nvSpPr>
        <p:spPr bwMode="auto">
          <a:xfrm>
            <a:off x="3962400" y="6578600"/>
            <a:ext cx="4318000" cy="20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0" tIns="0" rIns="0" bIns="0"/>
          <a:lstStyle/>
          <a:p>
            <a:pPr algn="r"/>
            <a:r>
              <a:rPr lang="en-US" sz="800" dirty="0">
                <a:solidFill>
                  <a:srgbClr val="828282"/>
                </a:solidFill>
                <a:latin typeface="Arial" charset="0"/>
                <a:ea typeface="ＭＳ Ｐゴシック" charset="0"/>
                <a:sym typeface="Helvetica Neue" charset="0"/>
              </a:rPr>
              <a:t>Free to share, print, make copies and changes. Get yours at </a:t>
            </a:r>
            <a:r>
              <a:rPr lang="en-US" sz="800" dirty="0" err="1">
                <a:solidFill>
                  <a:srgbClr val="828282"/>
                </a:solidFill>
                <a:latin typeface="Arial" charset="0"/>
                <a:ea typeface="ＭＳ Ｐゴシック" charset="0"/>
                <a:sym typeface="Helvetica Neue" charset="0"/>
              </a:rPr>
              <a:t>www.boundless.com</a:t>
            </a:r>
            <a:endParaRPr lang="en-US" sz="800" dirty="0">
              <a:solidFill>
                <a:srgbClr val="828282"/>
              </a:solidFill>
              <a:latin typeface="Arial" charset="0"/>
              <a:ea typeface="ＭＳ Ｐゴシック" charset="0"/>
              <a:sym typeface="Helvetica Neue" charset="0"/>
            </a:endParaRPr>
          </a:p>
        </p:txBody>
      </p:sp>
      <p:sp>
        <p:nvSpPr>
          <p:cNvPr id="13" name="Rectangle 11"/>
          <p:cNvSpPr>
            <a:spLocks/>
          </p:cNvSpPr>
          <p:nvPr/>
        </p:nvSpPr>
        <p:spPr bwMode="auto">
          <a:xfrm>
            <a:off x="190500" y="83015"/>
            <a:ext cx="8801100" cy="1455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rgbClr val="000000"/>
                </a:solidFill>
                <a:miter lim="800000"/>
                <a:headEnd type="none" w="med" len="med"/>
                <a:tailEnd type="none" w="med" len="med"/>
              </a14:hiddenLine>
            </a:ext>
          </a:extLst>
        </p:spPr>
        <p:txBody>
          <a:bodyPr lIns="0" tIns="0" rIns="0" bIns="0"/>
          <a:lstStyle/>
          <a:p>
            <a:pPr algn="l"/>
            <a:r>
              <a:rPr lang="en-US" sz="1000" dirty="0" smtClean="0">
                <a:solidFill>
                  <a:srgbClr val="828282"/>
                </a:solidFill>
                <a:latin typeface="Helvetica Neue Light" charset="0"/>
                <a:ea typeface="ＭＳ Ｐゴシック" charset="0"/>
                <a:cs typeface="Helvetica Neue Light" charset="0"/>
                <a:sym typeface="Helvetica Neue Light" charset="0"/>
              </a:rPr>
              <a:t>Obtaining Capital: Methods of Long-Term Financing</a:t>
            </a:r>
            <a:endParaRPr lang="en-US" sz="1000" dirty="0">
              <a:solidFill>
                <a:srgbClr val="828282"/>
              </a:solidFill>
              <a:latin typeface="Helvetica Neue Light" charset="0"/>
              <a:ea typeface="ＭＳ Ｐゴシック" charset="0"/>
              <a:cs typeface="Helvetica Neue Light" charset="0"/>
              <a:sym typeface="Helvetica Neue Light" charset="0"/>
            </a:endParaRPr>
          </a:p>
        </p:txBody>
      </p:sp>
      <p:graphicFrame>
        <p:nvGraphicFramePr>
          <p:cNvPr id="15" name="Table 14"/>
          <p:cNvGraphicFramePr>
            <a:graphicFrameLocks noGrp="1"/>
          </p:cNvGraphicFramePr>
          <p:nvPr>
            <p:extLst>
              <p:ext uri="{D42A27DB-BD31-4B8C-83A1-F6EECF244321}">
                <p14:modId xmlns:p14="http://schemas.microsoft.com/office/powerpoint/2010/main" val="1364161104"/>
              </p:ext>
            </p:extLst>
          </p:nvPr>
        </p:nvGraphicFramePr>
        <p:xfrm>
          <a:off x="762000" y="685800"/>
          <a:ext cx="7620000" cy="4675630"/>
        </p:xfrm>
        <a:graphic>
          <a:graphicData uri="http://schemas.openxmlformats.org/drawingml/2006/table">
            <a:tbl>
              <a:tblPr firstRow="1">
                <a:tableStyleId>{5940675A-B579-460E-94D1-54222C63F5DA}</a:tableStyleId>
              </a:tblPr>
              <a:tblGrid>
                <a:gridCol w="7620000"/>
              </a:tblGrid>
              <a:tr h="9351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u="none" strike="noStrike" cap="none" normalizeH="0" baseline="0" dirty="0" smtClean="0">
                          <a:ln>
                            <a:noFill/>
                          </a:ln>
                          <a:solidFill>
                            <a:srgbClr val="000000"/>
                          </a:solidFill>
                          <a:effectLst/>
                          <a:sym typeface="Helvetica Neue" charset="0"/>
                        </a:rPr>
                        <a:t>Which of the following statements regarding venture capital is correct?</a:t>
                      </a:r>
                      <a:endParaRPr kumimoji="0" lang="en-US" sz="2000" b="0" i="0" u="none" strike="noStrike" cap="none" normalizeH="0" baseline="0" dirty="0" smtClean="0">
                        <a:ln>
                          <a:noFill/>
                        </a:ln>
                        <a:solidFill>
                          <a:srgbClr val="000000"/>
                        </a:solidFill>
                        <a:effectLst/>
                        <a:latin typeface="+mn-lt"/>
                        <a:ea typeface="ヒラギノ角ゴ ProN W3" charset="0"/>
                        <a:cs typeface="Arial"/>
                        <a:sym typeface="Helvetica Neue" charset="0"/>
                      </a:endParaRPr>
                    </a:p>
                  </a:txBody>
                  <a:tcPr anchor="ctr"/>
                </a:tc>
              </a:tr>
              <a:tr h="9351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solidFill>
                            <a:schemeClr val="bg2"/>
                          </a:solidFill>
                          <a:effectLst/>
                          <a:sym typeface="Helvetica Neue" charset="0"/>
                        </a:rPr>
                        <a:t>A) Venture capitalists are selective in their investments because each investment must turn a profit.</a:t>
                      </a:r>
                    </a:p>
                  </a:txBody>
                  <a:tcPr anchor="ctr"/>
                </a:tc>
              </a:tr>
              <a:tr h="9351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solidFill>
                            <a:schemeClr val="bg2"/>
                          </a:solidFill>
                          <a:effectLst/>
                          <a:sym typeface="Helvetica Neue" charset="0"/>
                        </a:rPr>
                        <a:t>B) Most venture capital investments are done with pooled investment vehicles.</a:t>
                      </a:r>
                    </a:p>
                  </a:txBody>
                  <a:tcPr anchor="ctr"/>
                </a:tc>
              </a:tr>
              <a:tr h="9351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solidFill>
                            <a:schemeClr val="bg2"/>
                          </a:solidFill>
                          <a:effectLst/>
                          <a:sym typeface="Helvetica Neue" charset="0"/>
                        </a:rPr>
                        <a:t>C) When a VC firm invests, they generally take a hands off approach regarding the firm's management.</a:t>
                      </a:r>
                    </a:p>
                  </a:txBody>
                  <a:tcPr anchor="ctr"/>
                </a:tc>
              </a:tr>
              <a:tr h="9351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solidFill>
                            <a:schemeClr val="bg2"/>
                          </a:solidFill>
                          <a:effectLst/>
                          <a:sym typeface="Helvetica Neue" charset="0"/>
                        </a:rPr>
                        <a:t>D) All of these answers.</a:t>
                      </a:r>
                    </a:p>
                  </a:txBody>
                  <a:tcPr anchor="ctr">
                    <a:noFill/>
                  </a:tcPr>
                </a:tc>
              </a:tr>
            </a:tbl>
          </a:graphicData>
        </a:graphic>
      </p:graphicFrame>
    </p:spTree>
    <p:extLst>
      <p:ext uri="{BB962C8B-B14F-4D97-AF65-F5344CB8AC3E}">
        <p14:creationId xmlns:p14="http://schemas.microsoft.com/office/powerpoint/2010/main" val="287489470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p:cNvSpPr>
          <p:nvPr/>
        </p:nvSpPr>
        <p:spPr bwMode="auto">
          <a:xfrm>
            <a:off x="0" y="6815"/>
            <a:ext cx="9144000" cy="317500"/>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a:p>
        </p:txBody>
      </p:sp>
      <p:sp>
        <p:nvSpPr>
          <p:cNvPr id="6"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7"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8"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9" name="Rectangle 8"/>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pic>
        <p:nvPicPr>
          <p:cNvPr id="1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 y="6538913"/>
            <a:ext cx="1422400" cy="2174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sp>
        <p:nvSpPr>
          <p:cNvPr id="12" name="Rectangle 8"/>
          <p:cNvSpPr>
            <a:spLocks/>
          </p:cNvSpPr>
          <p:nvPr/>
        </p:nvSpPr>
        <p:spPr bwMode="auto">
          <a:xfrm>
            <a:off x="4749800" y="6477000"/>
            <a:ext cx="43180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0" tIns="0" rIns="0" bIns="0"/>
          <a:lstStyle/>
          <a:p>
            <a:pPr algn="r"/>
            <a:r>
              <a:rPr lang="en-US" sz="800" dirty="0">
                <a:solidFill>
                  <a:srgbClr val="828282"/>
                </a:solidFill>
                <a:latin typeface="Arial" charset="0"/>
                <a:ea typeface="ＭＳ Ｐゴシック" charset="0"/>
                <a:sym typeface="Helvetica Neue" charset="0"/>
              </a:rPr>
              <a:t>Free to share, print, make copies and changes. Get yours at </a:t>
            </a:r>
            <a:r>
              <a:rPr lang="en-US" sz="800" dirty="0" smtClean="0">
                <a:solidFill>
                  <a:srgbClr val="828282"/>
                </a:solidFill>
                <a:latin typeface="Arial" charset="0"/>
                <a:ea typeface="ＭＳ Ｐゴシック" charset="0"/>
                <a:sym typeface="Helvetica Neue" charset="0"/>
                <a:hlinkClick r:id="rId3"/>
              </a:rPr>
              <a:t>www.boundless.com</a:t>
            </a:r>
            <a:endParaRPr lang="en-US" sz="800" dirty="0" smtClean="0">
              <a:solidFill>
                <a:srgbClr val="828282"/>
              </a:solidFill>
              <a:latin typeface="Arial" charset="0"/>
              <a:ea typeface="ＭＳ Ｐゴシック" charset="0"/>
              <a:sym typeface="Helvetica Neue" charset="0"/>
            </a:endParaRPr>
          </a:p>
          <a:p>
            <a:pPr algn="r"/>
            <a:r>
              <a:rPr lang="en-US" sz="800" i="1" dirty="0">
                <a:solidFill>
                  <a:srgbClr val="828282"/>
                </a:solidFill>
                <a:latin typeface="Arial" charset="0"/>
                <a:ea typeface="ＭＳ Ｐゴシック" charset="0"/>
                <a:sym typeface="Helvetica Neue" charset="0"/>
              </a:rPr>
              <a:t>Boundless - LO.</a:t>
            </a:r>
            <a:r>
              <a:rPr lang="en-US" sz="800" dirty="0">
                <a:solidFill>
                  <a:srgbClr val="828282"/>
                </a:solidFill>
                <a:latin typeface="Arial" charset="0"/>
                <a:ea typeface="ＭＳ Ｐゴシック" charset="0"/>
                <a:sym typeface="Helvetica Neue" charset="0"/>
              </a:rPr>
              <a:t> "Boundless." </a:t>
            </a:r>
            <a:r>
              <a:rPr lang="en-US" sz="800" dirty="0">
                <a:solidFill>
                  <a:srgbClr val="828282"/>
                </a:solidFill>
                <a:latin typeface="Arial" charset="0"/>
                <a:ea typeface="ＭＳ Ｐゴシック" charset="0"/>
                <a:sym typeface="Helvetica Neue" charset="0"/>
                <a:hlinkClick r:id="rId4"/>
              </a:rPr>
              <a:t>CC BY-SA 3.0</a:t>
            </a:r>
            <a:r>
              <a:rPr lang="en-US" sz="800" dirty="0">
                <a:solidFill>
                  <a:srgbClr val="828282"/>
                </a:solidFill>
                <a:latin typeface="Arial" charset="0"/>
                <a:ea typeface="ＭＳ Ｐゴシック" charset="0"/>
                <a:sym typeface="Helvetica Neue" charset="0"/>
              </a:rPr>
              <a:t> </a:t>
            </a:r>
            <a:r>
              <a:rPr lang="en-US" sz="800" dirty="0">
                <a:solidFill>
                  <a:srgbClr val="828282"/>
                </a:solidFill>
                <a:latin typeface="Arial" charset="0"/>
                <a:ea typeface="ＭＳ Ｐゴシック" charset="0"/>
                <a:sym typeface="Helvetica Neue" charset="0"/>
                <a:hlinkClick r:id="rId5"/>
              </a:rPr>
              <a:t>http://www.boundless.com/</a:t>
            </a:r>
            <a:endParaRPr lang="en-US" sz="800" u="sng" dirty="0">
              <a:solidFill>
                <a:srgbClr val="FFFFFF"/>
              </a:solidFill>
              <a:latin typeface="Arial"/>
              <a:ea typeface="ＭＳ Ｐゴシック" charset="0"/>
              <a:cs typeface="Arial"/>
              <a:sym typeface="Helvetica Neue" charset="0"/>
            </a:endParaRPr>
          </a:p>
          <a:p>
            <a:pPr algn="r"/>
            <a:endParaRPr lang="en-US" sz="800" dirty="0">
              <a:solidFill>
                <a:srgbClr val="828282"/>
              </a:solidFill>
              <a:latin typeface="Arial" charset="0"/>
              <a:ea typeface="ＭＳ Ｐゴシック" charset="0"/>
              <a:sym typeface="Helvetica Neue" charset="0"/>
            </a:endParaRPr>
          </a:p>
        </p:txBody>
      </p:sp>
      <p:sp>
        <p:nvSpPr>
          <p:cNvPr id="13" name="Rectangle 11"/>
          <p:cNvSpPr>
            <a:spLocks/>
          </p:cNvSpPr>
          <p:nvPr/>
        </p:nvSpPr>
        <p:spPr bwMode="auto">
          <a:xfrm>
            <a:off x="190500" y="83015"/>
            <a:ext cx="8801100" cy="1455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rgbClr val="000000"/>
                </a:solidFill>
                <a:miter lim="800000"/>
                <a:headEnd type="none" w="med" len="med"/>
                <a:tailEnd type="none" w="med" len="med"/>
              </a14:hiddenLine>
            </a:ext>
          </a:extLst>
        </p:spPr>
        <p:txBody>
          <a:bodyPr lIns="0" tIns="0" rIns="0" bIns="0"/>
          <a:lstStyle/>
          <a:p>
            <a:pPr algn="l"/>
            <a:r>
              <a:rPr lang="en-US" sz="1000" dirty="0" smtClean="0">
                <a:solidFill>
                  <a:srgbClr val="828282"/>
                </a:solidFill>
                <a:latin typeface="Helvetica Neue Light" charset="0"/>
                <a:ea typeface="ＭＳ Ｐゴシック" charset="0"/>
                <a:cs typeface="Helvetica Neue Light" charset="0"/>
                <a:sym typeface="Helvetica Neue Light" charset="0"/>
              </a:rPr>
              <a:t>Obtaining Capital: Methods of Long-Term Financing</a:t>
            </a:r>
            <a:endParaRPr lang="en-US" sz="1000" dirty="0">
              <a:solidFill>
                <a:srgbClr val="828282"/>
              </a:solidFill>
              <a:latin typeface="Helvetica Neue Light" charset="0"/>
              <a:ea typeface="ＭＳ Ｐゴシック" charset="0"/>
              <a:cs typeface="Helvetica Neue Light" charset="0"/>
              <a:sym typeface="Helvetica Neue Light" charset="0"/>
            </a:endParaRPr>
          </a:p>
        </p:txBody>
      </p:sp>
      <p:graphicFrame>
        <p:nvGraphicFramePr>
          <p:cNvPr id="15" name="Table 14"/>
          <p:cNvGraphicFramePr>
            <a:graphicFrameLocks noGrp="1"/>
          </p:cNvGraphicFramePr>
          <p:nvPr>
            <p:extLst>
              <p:ext uri="{D42A27DB-BD31-4B8C-83A1-F6EECF244321}">
                <p14:modId xmlns:p14="http://schemas.microsoft.com/office/powerpoint/2010/main" val="1380294194"/>
              </p:ext>
            </p:extLst>
          </p:nvPr>
        </p:nvGraphicFramePr>
        <p:xfrm>
          <a:off x="762000" y="685800"/>
          <a:ext cx="7620000" cy="4675630"/>
        </p:xfrm>
        <a:graphic>
          <a:graphicData uri="http://schemas.openxmlformats.org/drawingml/2006/table">
            <a:tbl>
              <a:tblPr firstRow="1">
                <a:tableStyleId>{5940675A-B579-460E-94D1-54222C63F5DA}</a:tableStyleId>
              </a:tblPr>
              <a:tblGrid>
                <a:gridCol w="7620000"/>
              </a:tblGrid>
              <a:tr h="9351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u="none" strike="noStrike" cap="none" normalizeH="0" baseline="0" dirty="0" smtClean="0">
                          <a:ln>
                            <a:noFill/>
                          </a:ln>
                          <a:solidFill>
                            <a:srgbClr val="000000"/>
                          </a:solidFill>
                          <a:effectLst/>
                          <a:sym typeface="Helvetica Neue" charset="0"/>
                        </a:rPr>
                        <a:t>Which of the following statements regarding venture capital is correct?</a:t>
                      </a:r>
                      <a:endParaRPr kumimoji="0" lang="en-US" sz="2000" b="0" i="0" u="none" strike="noStrike" cap="none" normalizeH="0" baseline="0" dirty="0" smtClean="0">
                        <a:ln>
                          <a:noFill/>
                        </a:ln>
                        <a:solidFill>
                          <a:srgbClr val="000000"/>
                        </a:solidFill>
                        <a:effectLst/>
                        <a:latin typeface="+mn-lt"/>
                        <a:ea typeface="ヒラギノ角ゴ ProN W3" charset="0"/>
                        <a:cs typeface="Arial"/>
                        <a:sym typeface="Helvetica Neue" charset="0"/>
                      </a:endParaRPr>
                    </a:p>
                  </a:txBody>
                  <a:tcPr anchor="ctr"/>
                </a:tc>
              </a:tr>
              <a:tr h="9351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solidFill>
                            <a:schemeClr val="bg2"/>
                          </a:solidFill>
                          <a:effectLst/>
                          <a:sym typeface="Helvetica Neue" charset="0"/>
                        </a:rPr>
                        <a:t>A) Venture capitalists are selective in their investments because each investment must turn a profit.</a:t>
                      </a:r>
                    </a:p>
                  </a:txBody>
                  <a:tcPr anchor="ctr"/>
                </a:tc>
              </a:tr>
              <a:tr h="9351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solidFill>
                            <a:srgbClr val="FFFFFF"/>
                          </a:solidFill>
                          <a:effectLst/>
                          <a:sym typeface="Helvetica Neue" charset="0"/>
                        </a:rPr>
                        <a:t>B) Most venture capital investments are done with pooled investment vehicles.</a:t>
                      </a:r>
                    </a:p>
                  </a:txBody>
                  <a:tcPr anchor="ctr">
                    <a:solidFill>
                      <a:schemeClr val="accent2"/>
                    </a:solidFill>
                  </a:tcPr>
                </a:tc>
              </a:tr>
              <a:tr h="9351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solidFill>
                            <a:schemeClr val="bg2"/>
                          </a:solidFill>
                          <a:effectLst/>
                          <a:sym typeface="Helvetica Neue" charset="0"/>
                        </a:rPr>
                        <a:t>C) When a VC firm invests, they generally take a hands off approach regarding the firm's management.</a:t>
                      </a:r>
                    </a:p>
                  </a:txBody>
                  <a:tcPr anchor="ctr"/>
                </a:tc>
              </a:tr>
              <a:tr h="9351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solidFill>
                            <a:schemeClr val="bg2"/>
                          </a:solidFill>
                          <a:effectLst/>
                          <a:sym typeface="Helvetica Neue" charset="0"/>
                        </a:rPr>
                        <a:t>D) All of these answers.</a:t>
                      </a:r>
                    </a:p>
                  </a:txBody>
                  <a:tcPr anchor="ctr">
                    <a:noFill/>
                  </a:tcPr>
                </a:tc>
              </a:tr>
            </a:tbl>
          </a:graphicData>
        </a:graphic>
      </p:graphicFrame>
    </p:spTree>
    <p:extLst>
      <p:ext uri="{BB962C8B-B14F-4D97-AF65-F5344CB8AC3E}">
        <p14:creationId xmlns:p14="http://schemas.microsoft.com/office/powerpoint/2010/main" val="2692419782"/>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p:cNvSpPr>
          <p:nvPr/>
        </p:nvSpPr>
        <p:spPr bwMode="auto">
          <a:xfrm>
            <a:off x="0" y="6815"/>
            <a:ext cx="9144000" cy="317500"/>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a:p>
        </p:txBody>
      </p:sp>
      <p:sp>
        <p:nvSpPr>
          <p:cNvPr id="6"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7"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8"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9" name="Rectangle 8"/>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pic>
        <p:nvPicPr>
          <p:cNvPr id="10"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69300" y="6527800"/>
            <a:ext cx="625475" cy="25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pic>
        <p:nvPicPr>
          <p:cNvPr id="1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 y="6538913"/>
            <a:ext cx="1422400" cy="2174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sp>
        <p:nvSpPr>
          <p:cNvPr id="12" name="Rectangle 8"/>
          <p:cNvSpPr>
            <a:spLocks/>
          </p:cNvSpPr>
          <p:nvPr/>
        </p:nvSpPr>
        <p:spPr bwMode="auto">
          <a:xfrm>
            <a:off x="3962400" y="6578600"/>
            <a:ext cx="4318000" cy="20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0" tIns="0" rIns="0" bIns="0"/>
          <a:lstStyle/>
          <a:p>
            <a:pPr algn="r"/>
            <a:r>
              <a:rPr lang="en-US" sz="800" dirty="0">
                <a:solidFill>
                  <a:srgbClr val="828282"/>
                </a:solidFill>
                <a:latin typeface="Arial" charset="0"/>
                <a:ea typeface="ＭＳ Ｐゴシック" charset="0"/>
                <a:sym typeface="Helvetica Neue" charset="0"/>
              </a:rPr>
              <a:t>Free to share, print, make copies and changes. Get yours at </a:t>
            </a:r>
            <a:r>
              <a:rPr lang="en-US" sz="800" dirty="0" err="1">
                <a:solidFill>
                  <a:srgbClr val="828282"/>
                </a:solidFill>
                <a:latin typeface="Arial" charset="0"/>
                <a:ea typeface="ＭＳ Ｐゴシック" charset="0"/>
                <a:sym typeface="Helvetica Neue" charset="0"/>
              </a:rPr>
              <a:t>www.boundless.com</a:t>
            </a:r>
            <a:endParaRPr lang="en-US" sz="800" dirty="0">
              <a:solidFill>
                <a:srgbClr val="828282"/>
              </a:solidFill>
              <a:latin typeface="Arial" charset="0"/>
              <a:ea typeface="ＭＳ Ｐゴシック" charset="0"/>
              <a:sym typeface="Helvetica Neue" charset="0"/>
            </a:endParaRPr>
          </a:p>
        </p:txBody>
      </p:sp>
      <p:sp>
        <p:nvSpPr>
          <p:cNvPr id="13" name="Rectangle 11"/>
          <p:cNvSpPr>
            <a:spLocks/>
          </p:cNvSpPr>
          <p:nvPr/>
        </p:nvSpPr>
        <p:spPr bwMode="auto">
          <a:xfrm>
            <a:off x="190500" y="83015"/>
            <a:ext cx="8801100" cy="1455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rgbClr val="000000"/>
                </a:solidFill>
                <a:miter lim="800000"/>
                <a:headEnd type="none" w="med" len="med"/>
                <a:tailEnd type="none" w="med" len="med"/>
              </a14:hiddenLine>
            </a:ext>
          </a:extLst>
        </p:spPr>
        <p:txBody>
          <a:bodyPr lIns="0" tIns="0" rIns="0" bIns="0"/>
          <a:lstStyle/>
          <a:p>
            <a:pPr algn="l"/>
            <a:r>
              <a:rPr lang="en-US" sz="1000" dirty="0" smtClean="0">
                <a:solidFill>
                  <a:srgbClr val="828282"/>
                </a:solidFill>
                <a:latin typeface="Helvetica Neue Light" charset="0"/>
                <a:ea typeface="ＭＳ Ｐゴシック" charset="0"/>
                <a:cs typeface="Helvetica Neue Light" charset="0"/>
                <a:sym typeface="Helvetica Neue Light" charset="0"/>
              </a:rPr>
              <a:t>Obtaining Capital: Methods of Long-Term Financing</a:t>
            </a:r>
            <a:endParaRPr lang="en-US" sz="1000" dirty="0">
              <a:solidFill>
                <a:srgbClr val="828282"/>
              </a:solidFill>
              <a:latin typeface="Helvetica Neue Light" charset="0"/>
              <a:ea typeface="ＭＳ Ｐゴシック" charset="0"/>
              <a:cs typeface="Helvetica Neue Light" charset="0"/>
              <a:sym typeface="Helvetica Neue Light" charset="0"/>
            </a:endParaRPr>
          </a:p>
        </p:txBody>
      </p:sp>
      <p:graphicFrame>
        <p:nvGraphicFramePr>
          <p:cNvPr id="15" name="Table 14"/>
          <p:cNvGraphicFramePr>
            <a:graphicFrameLocks noGrp="1"/>
          </p:cNvGraphicFramePr>
          <p:nvPr>
            <p:extLst>
              <p:ext uri="{D42A27DB-BD31-4B8C-83A1-F6EECF244321}">
                <p14:modId xmlns:p14="http://schemas.microsoft.com/office/powerpoint/2010/main" val="1364161104"/>
              </p:ext>
            </p:extLst>
          </p:nvPr>
        </p:nvGraphicFramePr>
        <p:xfrm>
          <a:off x="762000" y="685800"/>
          <a:ext cx="7620000" cy="4675630"/>
        </p:xfrm>
        <a:graphic>
          <a:graphicData uri="http://schemas.openxmlformats.org/drawingml/2006/table">
            <a:tbl>
              <a:tblPr firstRow="1">
                <a:tableStyleId>{5940675A-B579-460E-94D1-54222C63F5DA}</a:tableStyleId>
              </a:tblPr>
              <a:tblGrid>
                <a:gridCol w="7620000"/>
              </a:tblGrid>
              <a:tr h="9351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u="none" strike="noStrike" cap="none" normalizeH="0" baseline="0" dirty="0" smtClean="0">
                          <a:ln>
                            <a:noFill/>
                          </a:ln>
                          <a:solidFill>
                            <a:srgbClr val="000000"/>
                          </a:solidFill>
                          <a:effectLst/>
                          <a:sym typeface="Helvetica Neue" charset="0"/>
                        </a:rPr>
                        <a:t>Which of the following is an advantage for a firm seeking VC financing?</a:t>
                      </a:r>
                      <a:endParaRPr kumimoji="0" lang="en-US" sz="2000" b="0" i="0" u="none" strike="noStrike" cap="none" normalizeH="0" baseline="0" dirty="0" smtClean="0">
                        <a:ln>
                          <a:noFill/>
                        </a:ln>
                        <a:solidFill>
                          <a:srgbClr val="000000"/>
                        </a:solidFill>
                        <a:effectLst/>
                        <a:latin typeface="+mn-lt"/>
                        <a:ea typeface="ヒラギノ角ゴ ProN W3" charset="0"/>
                        <a:cs typeface="Arial"/>
                        <a:sym typeface="Helvetica Neue" charset="0"/>
                      </a:endParaRPr>
                    </a:p>
                  </a:txBody>
                  <a:tcPr anchor="ctr"/>
                </a:tc>
              </a:tr>
              <a:tr h="9351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solidFill>
                            <a:schemeClr val="bg2"/>
                          </a:solidFill>
                          <a:effectLst/>
                          <a:sym typeface="Helvetica Neue" charset="0"/>
                        </a:rPr>
                        <a:t>A) The company retains autonomy.</a:t>
                      </a:r>
                    </a:p>
                  </a:txBody>
                  <a:tcPr anchor="ctr"/>
                </a:tc>
              </a:tr>
              <a:tr h="9351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solidFill>
                            <a:schemeClr val="bg2"/>
                          </a:solidFill>
                          <a:effectLst/>
                          <a:sym typeface="Helvetica Neue" charset="0"/>
                        </a:rPr>
                        <a:t>B) VC funding offers companies an opportunity to expand that is not possible with other methods.</a:t>
                      </a:r>
                    </a:p>
                  </a:txBody>
                  <a:tcPr anchor="ctr"/>
                </a:tc>
              </a:tr>
              <a:tr h="9351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solidFill>
                            <a:schemeClr val="bg2"/>
                          </a:solidFill>
                          <a:effectLst/>
                          <a:sym typeface="Helvetica Neue" charset="0"/>
                        </a:rPr>
                        <a:t>C) The accounting and legal fees associated with the funding are not shouldered by the firm.</a:t>
                      </a:r>
                    </a:p>
                  </a:txBody>
                  <a:tcPr anchor="ctr"/>
                </a:tc>
              </a:tr>
              <a:tr h="9351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solidFill>
                            <a:schemeClr val="bg2"/>
                          </a:solidFill>
                          <a:effectLst/>
                          <a:sym typeface="Helvetica Neue" charset="0"/>
                        </a:rPr>
                        <a:t>D) All of these answers.</a:t>
                      </a:r>
                    </a:p>
                  </a:txBody>
                  <a:tcPr anchor="ctr">
                    <a:noFill/>
                  </a:tcPr>
                </a:tc>
              </a:tr>
            </a:tbl>
          </a:graphicData>
        </a:graphic>
      </p:graphicFrame>
    </p:spTree>
    <p:extLst>
      <p:ext uri="{BB962C8B-B14F-4D97-AF65-F5344CB8AC3E}">
        <p14:creationId xmlns:p14="http://schemas.microsoft.com/office/powerpoint/2010/main" val="287489470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p:cNvSpPr>
          <p:nvPr/>
        </p:nvSpPr>
        <p:spPr bwMode="auto">
          <a:xfrm>
            <a:off x="0" y="6815"/>
            <a:ext cx="9144000" cy="317500"/>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a:p>
        </p:txBody>
      </p:sp>
      <p:sp>
        <p:nvSpPr>
          <p:cNvPr id="6"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7"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8"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9" name="Rectangle 8"/>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pic>
        <p:nvPicPr>
          <p:cNvPr id="1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 y="6538913"/>
            <a:ext cx="1422400" cy="2174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sp>
        <p:nvSpPr>
          <p:cNvPr id="12" name="Rectangle 8"/>
          <p:cNvSpPr>
            <a:spLocks/>
          </p:cNvSpPr>
          <p:nvPr/>
        </p:nvSpPr>
        <p:spPr bwMode="auto">
          <a:xfrm>
            <a:off x="4749800" y="6477000"/>
            <a:ext cx="43180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0" tIns="0" rIns="0" bIns="0"/>
          <a:lstStyle/>
          <a:p>
            <a:pPr algn="r"/>
            <a:r>
              <a:rPr lang="en-US" sz="800" dirty="0">
                <a:solidFill>
                  <a:srgbClr val="828282"/>
                </a:solidFill>
                <a:latin typeface="Arial" charset="0"/>
                <a:ea typeface="ＭＳ Ｐゴシック" charset="0"/>
                <a:sym typeface="Helvetica Neue" charset="0"/>
              </a:rPr>
              <a:t>Free to share, print, make copies and changes. Get yours at </a:t>
            </a:r>
            <a:r>
              <a:rPr lang="en-US" sz="800" dirty="0" smtClean="0">
                <a:solidFill>
                  <a:srgbClr val="828282"/>
                </a:solidFill>
                <a:latin typeface="Arial" charset="0"/>
                <a:ea typeface="ＭＳ Ｐゴシック" charset="0"/>
                <a:sym typeface="Helvetica Neue" charset="0"/>
                <a:hlinkClick r:id="rId3"/>
              </a:rPr>
              <a:t>www.boundless.com</a:t>
            </a:r>
            <a:endParaRPr lang="en-US" sz="800" dirty="0" smtClean="0">
              <a:solidFill>
                <a:srgbClr val="828282"/>
              </a:solidFill>
              <a:latin typeface="Arial" charset="0"/>
              <a:ea typeface="ＭＳ Ｐゴシック" charset="0"/>
              <a:sym typeface="Helvetica Neue" charset="0"/>
            </a:endParaRPr>
          </a:p>
          <a:p>
            <a:pPr algn="r"/>
            <a:r>
              <a:rPr lang="en-US" sz="800" i="1" dirty="0">
                <a:solidFill>
                  <a:srgbClr val="828282"/>
                </a:solidFill>
                <a:latin typeface="Arial" charset="0"/>
                <a:ea typeface="ＭＳ Ｐゴシック" charset="0"/>
                <a:sym typeface="Helvetica Neue" charset="0"/>
              </a:rPr>
              <a:t>Boundless - LO.</a:t>
            </a:r>
            <a:r>
              <a:rPr lang="en-US" sz="800" dirty="0">
                <a:solidFill>
                  <a:srgbClr val="828282"/>
                </a:solidFill>
                <a:latin typeface="Arial" charset="0"/>
                <a:ea typeface="ＭＳ Ｐゴシック" charset="0"/>
                <a:sym typeface="Helvetica Neue" charset="0"/>
              </a:rPr>
              <a:t> "Boundless." </a:t>
            </a:r>
            <a:r>
              <a:rPr lang="en-US" sz="800" dirty="0">
                <a:solidFill>
                  <a:srgbClr val="828282"/>
                </a:solidFill>
                <a:latin typeface="Arial" charset="0"/>
                <a:ea typeface="ＭＳ Ｐゴシック" charset="0"/>
                <a:sym typeface="Helvetica Neue" charset="0"/>
                <a:hlinkClick r:id="rId4"/>
              </a:rPr>
              <a:t>CC BY-SA 3.0</a:t>
            </a:r>
            <a:r>
              <a:rPr lang="en-US" sz="800" dirty="0">
                <a:solidFill>
                  <a:srgbClr val="828282"/>
                </a:solidFill>
                <a:latin typeface="Arial" charset="0"/>
                <a:ea typeface="ＭＳ Ｐゴシック" charset="0"/>
                <a:sym typeface="Helvetica Neue" charset="0"/>
              </a:rPr>
              <a:t> </a:t>
            </a:r>
            <a:r>
              <a:rPr lang="en-US" sz="800" dirty="0">
                <a:solidFill>
                  <a:srgbClr val="828282"/>
                </a:solidFill>
                <a:latin typeface="Arial" charset="0"/>
                <a:ea typeface="ＭＳ Ｐゴシック" charset="0"/>
                <a:sym typeface="Helvetica Neue" charset="0"/>
                <a:hlinkClick r:id="rId5"/>
              </a:rPr>
              <a:t>http://www.boundless.com/</a:t>
            </a:r>
            <a:endParaRPr lang="en-US" sz="800" u="sng" dirty="0">
              <a:solidFill>
                <a:srgbClr val="FFFFFF"/>
              </a:solidFill>
              <a:latin typeface="Arial"/>
              <a:ea typeface="ＭＳ Ｐゴシック" charset="0"/>
              <a:cs typeface="Arial"/>
              <a:sym typeface="Helvetica Neue" charset="0"/>
            </a:endParaRPr>
          </a:p>
          <a:p>
            <a:pPr algn="r"/>
            <a:endParaRPr lang="en-US" sz="800" dirty="0">
              <a:solidFill>
                <a:srgbClr val="828282"/>
              </a:solidFill>
              <a:latin typeface="Arial" charset="0"/>
              <a:ea typeface="ＭＳ Ｐゴシック" charset="0"/>
              <a:sym typeface="Helvetica Neue" charset="0"/>
            </a:endParaRPr>
          </a:p>
        </p:txBody>
      </p:sp>
      <p:sp>
        <p:nvSpPr>
          <p:cNvPr id="13" name="Rectangle 11"/>
          <p:cNvSpPr>
            <a:spLocks/>
          </p:cNvSpPr>
          <p:nvPr/>
        </p:nvSpPr>
        <p:spPr bwMode="auto">
          <a:xfrm>
            <a:off x="190500" y="83015"/>
            <a:ext cx="8801100" cy="1455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rgbClr val="000000"/>
                </a:solidFill>
                <a:miter lim="800000"/>
                <a:headEnd type="none" w="med" len="med"/>
                <a:tailEnd type="none" w="med" len="med"/>
              </a14:hiddenLine>
            </a:ext>
          </a:extLst>
        </p:spPr>
        <p:txBody>
          <a:bodyPr lIns="0" tIns="0" rIns="0" bIns="0"/>
          <a:lstStyle/>
          <a:p>
            <a:pPr algn="l"/>
            <a:r>
              <a:rPr lang="en-US" sz="1000" dirty="0" smtClean="0">
                <a:solidFill>
                  <a:srgbClr val="828282"/>
                </a:solidFill>
                <a:latin typeface="Helvetica Neue Light" charset="0"/>
                <a:ea typeface="ＭＳ Ｐゴシック" charset="0"/>
                <a:cs typeface="Helvetica Neue Light" charset="0"/>
                <a:sym typeface="Helvetica Neue Light" charset="0"/>
              </a:rPr>
              <a:t>Obtaining Capital: Methods of Long-Term Financing</a:t>
            </a:r>
            <a:endParaRPr lang="en-US" sz="1000" dirty="0">
              <a:solidFill>
                <a:srgbClr val="828282"/>
              </a:solidFill>
              <a:latin typeface="Helvetica Neue Light" charset="0"/>
              <a:ea typeface="ＭＳ Ｐゴシック" charset="0"/>
              <a:cs typeface="Helvetica Neue Light" charset="0"/>
              <a:sym typeface="Helvetica Neue Light" charset="0"/>
            </a:endParaRPr>
          </a:p>
        </p:txBody>
      </p:sp>
      <p:graphicFrame>
        <p:nvGraphicFramePr>
          <p:cNvPr id="15" name="Table 14"/>
          <p:cNvGraphicFramePr>
            <a:graphicFrameLocks noGrp="1"/>
          </p:cNvGraphicFramePr>
          <p:nvPr>
            <p:extLst>
              <p:ext uri="{D42A27DB-BD31-4B8C-83A1-F6EECF244321}">
                <p14:modId xmlns:p14="http://schemas.microsoft.com/office/powerpoint/2010/main" val="1380294194"/>
              </p:ext>
            </p:extLst>
          </p:nvPr>
        </p:nvGraphicFramePr>
        <p:xfrm>
          <a:off x="762000" y="685800"/>
          <a:ext cx="7620000" cy="4675630"/>
        </p:xfrm>
        <a:graphic>
          <a:graphicData uri="http://schemas.openxmlformats.org/drawingml/2006/table">
            <a:tbl>
              <a:tblPr firstRow="1">
                <a:tableStyleId>{5940675A-B579-460E-94D1-54222C63F5DA}</a:tableStyleId>
              </a:tblPr>
              <a:tblGrid>
                <a:gridCol w="7620000"/>
              </a:tblGrid>
              <a:tr h="9351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u="none" strike="noStrike" cap="none" normalizeH="0" baseline="0" dirty="0" smtClean="0">
                          <a:ln>
                            <a:noFill/>
                          </a:ln>
                          <a:solidFill>
                            <a:srgbClr val="000000"/>
                          </a:solidFill>
                          <a:effectLst/>
                          <a:sym typeface="Helvetica Neue" charset="0"/>
                        </a:rPr>
                        <a:t>Which of the following is an advantage for a firm seeking VC financing?</a:t>
                      </a:r>
                      <a:endParaRPr kumimoji="0" lang="en-US" sz="2000" b="0" i="0" u="none" strike="noStrike" cap="none" normalizeH="0" baseline="0" dirty="0" smtClean="0">
                        <a:ln>
                          <a:noFill/>
                        </a:ln>
                        <a:solidFill>
                          <a:srgbClr val="000000"/>
                        </a:solidFill>
                        <a:effectLst/>
                        <a:latin typeface="+mn-lt"/>
                        <a:ea typeface="ヒラギノ角ゴ ProN W3" charset="0"/>
                        <a:cs typeface="Arial"/>
                        <a:sym typeface="Helvetica Neue" charset="0"/>
                      </a:endParaRPr>
                    </a:p>
                  </a:txBody>
                  <a:tcPr anchor="ctr"/>
                </a:tc>
              </a:tr>
              <a:tr h="9351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solidFill>
                            <a:schemeClr val="bg2"/>
                          </a:solidFill>
                          <a:effectLst/>
                          <a:sym typeface="Helvetica Neue" charset="0"/>
                        </a:rPr>
                        <a:t>A) The company retains autonomy.</a:t>
                      </a:r>
                    </a:p>
                  </a:txBody>
                  <a:tcPr anchor="ctr"/>
                </a:tc>
              </a:tr>
              <a:tr h="9351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solidFill>
                            <a:srgbClr val="FFFFFF"/>
                          </a:solidFill>
                          <a:effectLst/>
                          <a:sym typeface="Helvetica Neue" charset="0"/>
                        </a:rPr>
                        <a:t>B) VC funding offers companies an opportunity to expand that is not possible with other methods.</a:t>
                      </a:r>
                    </a:p>
                  </a:txBody>
                  <a:tcPr anchor="ctr">
                    <a:solidFill>
                      <a:schemeClr val="accent2"/>
                    </a:solidFill>
                  </a:tcPr>
                </a:tc>
              </a:tr>
              <a:tr h="9351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solidFill>
                            <a:schemeClr val="bg2"/>
                          </a:solidFill>
                          <a:effectLst/>
                          <a:sym typeface="Helvetica Neue" charset="0"/>
                        </a:rPr>
                        <a:t>C) The accounting and legal fees associated with the funding are not shouldered by the firm.</a:t>
                      </a:r>
                    </a:p>
                  </a:txBody>
                  <a:tcPr anchor="ctr"/>
                </a:tc>
              </a:tr>
              <a:tr h="9351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solidFill>
                            <a:schemeClr val="bg2"/>
                          </a:solidFill>
                          <a:effectLst/>
                          <a:sym typeface="Helvetica Neue" charset="0"/>
                        </a:rPr>
                        <a:t>D) All of these answers.</a:t>
                      </a:r>
                    </a:p>
                  </a:txBody>
                  <a:tcPr anchor="ctr">
                    <a:noFill/>
                  </a:tcPr>
                </a:tc>
              </a:tr>
            </a:tbl>
          </a:graphicData>
        </a:graphic>
      </p:graphicFrame>
    </p:spTree>
    <p:extLst>
      <p:ext uri="{BB962C8B-B14F-4D97-AF65-F5344CB8AC3E}">
        <p14:creationId xmlns:p14="http://schemas.microsoft.com/office/powerpoint/2010/main" val="2692419782"/>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p:cNvSpPr>
          <p:nvPr/>
        </p:nvSpPr>
        <p:spPr bwMode="auto">
          <a:xfrm>
            <a:off x="0" y="6815"/>
            <a:ext cx="9144000" cy="317500"/>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a:p>
        </p:txBody>
      </p:sp>
      <p:sp>
        <p:nvSpPr>
          <p:cNvPr id="6"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7"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8"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9" name="Rectangle 8"/>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pic>
        <p:nvPicPr>
          <p:cNvPr id="10"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69300" y="6527800"/>
            <a:ext cx="625475" cy="25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pic>
        <p:nvPicPr>
          <p:cNvPr id="1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 y="6538913"/>
            <a:ext cx="1422400" cy="2174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sp>
        <p:nvSpPr>
          <p:cNvPr id="12" name="Rectangle 8"/>
          <p:cNvSpPr>
            <a:spLocks/>
          </p:cNvSpPr>
          <p:nvPr/>
        </p:nvSpPr>
        <p:spPr bwMode="auto">
          <a:xfrm>
            <a:off x="3962400" y="6578600"/>
            <a:ext cx="4318000" cy="20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0" tIns="0" rIns="0" bIns="0"/>
          <a:lstStyle/>
          <a:p>
            <a:pPr algn="r"/>
            <a:r>
              <a:rPr lang="en-US" sz="800" dirty="0">
                <a:solidFill>
                  <a:srgbClr val="828282"/>
                </a:solidFill>
                <a:latin typeface="Arial" charset="0"/>
                <a:ea typeface="ＭＳ Ｐゴシック" charset="0"/>
                <a:sym typeface="Helvetica Neue" charset="0"/>
              </a:rPr>
              <a:t>Free to share, print, make copies and changes. Get yours at </a:t>
            </a:r>
            <a:r>
              <a:rPr lang="en-US" sz="800" dirty="0" err="1">
                <a:solidFill>
                  <a:srgbClr val="828282"/>
                </a:solidFill>
                <a:latin typeface="Arial" charset="0"/>
                <a:ea typeface="ＭＳ Ｐゴシック" charset="0"/>
                <a:sym typeface="Helvetica Neue" charset="0"/>
              </a:rPr>
              <a:t>www.boundless.com</a:t>
            </a:r>
            <a:endParaRPr lang="en-US" sz="800" dirty="0">
              <a:solidFill>
                <a:srgbClr val="828282"/>
              </a:solidFill>
              <a:latin typeface="Arial" charset="0"/>
              <a:ea typeface="ＭＳ Ｐゴシック" charset="0"/>
              <a:sym typeface="Helvetica Neue" charset="0"/>
            </a:endParaRPr>
          </a:p>
        </p:txBody>
      </p:sp>
      <p:sp>
        <p:nvSpPr>
          <p:cNvPr id="13" name="Rectangle 11"/>
          <p:cNvSpPr>
            <a:spLocks/>
          </p:cNvSpPr>
          <p:nvPr/>
        </p:nvSpPr>
        <p:spPr bwMode="auto">
          <a:xfrm>
            <a:off x="190500" y="83015"/>
            <a:ext cx="8801100" cy="1455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rgbClr val="000000"/>
                </a:solidFill>
                <a:miter lim="800000"/>
                <a:headEnd type="none" w="med" len="med"/>
                <a:tailEnd type="none" w="med" len="med"/>
              </a14:hiddenLine>
            </a:ext>
          </a:extLst>
        </p:spPr>
        <p:txBody>
          <a:bodyPr lIns="0" tIns="0" rIns="0" bIns="0"/>
          <a:lstStyle/>
          <a:p>
            <a:pPr algn="l"/>
            <a:r>
              <a:rPr lang="en-US" sz="1000" dirty="0" smtClean="0">
                <a:solidFill>
                  <a:srgbClr val="828282"/>
                </a:solidFill>
                <a:latin typeface="Helvetica Neue Light" charset="0"/>
                <a:ea typeface="ＭＳ Ｐゴシック" charset="0"/>
                <a:cs typeface="Helvetica Neue Light" charset="0"/>
                <a:sym typeface="Helvetica Neue Light" charset="0"/>
              </a:rPr>
              <a:t>Obtaining Capital: Methods of Long-Term Financing</a:t>
            </a:r>
            <a:endParaRPr lang="en-US" sz="1000" dirty="0">
              <a:solidFill>
                <a:srgbClr val="828282"/>
              </a:solidFill>
              <a:latin typeface="Helvetica Neue Light" charset="0"/>
              <a:ea typeface="ＭＳ Ｐゴシック" charset="0"/>
              <a:cs typeface="Helvetica Neue Light" charset="0"/>
              <a:sym typeface="Helvetica Neue Light" charset="0"/>
            </a:endParaRPr>
          </a:p>
        </p:txBody>
      </p:sp>
      <p:graphicFrame>
        <p:nvGraphicFramePr>
          <p:cNvPr id="15" name="Table 14"/>
          <p:cNvGraphicFramePr>
            <a:graphicFrameLocks noGrp="1"/>
          </p:cNvGraphicFramePr>
          <p:nvPr>
            <p:extLst>
              <p:ext uri="{D42A27DB-BD31-4B8C-83A1-F6EECF244321}">
                <p14:modId xmlns:p14="http://schemas.microsoft.com/office/powerpoint/2010/main" val="1364161104"/>
              </p:ext>
            </p:extLst>
          </p:nvPr>
        </p:nvGraphicFramePr>
        <p:xfrm>
          <a:off x="762000" y="685800"/>
          <a:ext cx="7620000" cy="4675630"/>
        </p:xfrm>
        <a:graphic>
          <a:graphicData uri="http://schemas.openxmlformats.org/drawingml/2006/table">
            <a:tbl>
              <a:tblPr firstRow="1">
                <a:tableStyleId>{5940675A-B579-460E-94D1-54222C63F5DA}</a:tableStyleId>
              </a:tblPr>
              <a:tblGrid>
                <a:gridCol w="7620000"/>
              </a:tblGrid>
              <a:tr h="9351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u="none" strike="noStrike" cap="none" normalizeH="0" baseline="0" dirty="0" smtClean="0">
                          <a:ln>
                            <a:noFill/>
                          </a:ln>
                          <a:solidFill>
                            <a:srgbClr val="000000"/>
                          </a:solidFill>
                          <a:effectLst/>
                          <a:sym typeface="Helvetica Neue" charset="0"/>
                        </a:rPr>
                        <a:t>Which of the following is NOT a benefit associated with a company initiating an Initial Public Offering (IPO)?</a:t>
                      </a:r>
                      <a:endParaRPr kumimoji="0" lang="en-US" sz="2000" b="0" i="0" u="none" strike="noStrike" cap="none" normalizeH="0" baseline="0" dirty="0" smtClean="0">
                        <a:ln>
                          <a:noFill/>
                        </a:ln>
                        <a:solidFill>
                          <a:srgbClr val="000000"/>
                        </a:solidFill>
                        <a:effectLst/>
                        <a:latin typeface="+mn-lt"/>
                        <a:ea typeface="ヒラギノ角ゴ ProN W3" charset="0"/>
                        <a:cs typeface="Arial"/>
                        <a:sym typeface="Helvetica Neue" charset="0"/>
                      </a:endParaRPr>
                    </a:p>
                  </a:txBody>
                  <a:tcPr anchor="ctr"/>
                </a:tc>
              </a:tr>
              <a:tr h="9351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solidFill>
                            <a:schemeClr val="bg2"/>
                          </a:solidFill>
                          <a:effectLst/>
                          <a:sym typeface="Helvetica Neue" charset="0"/>
                        </a:rPr>
                        <a:t>A) The company will be able to increase its exposure, prestige, and public image.</a:t>
                      </a:r>
                    </a:p>
                  </a:txBody>
                  <a:tcPr anchor="ctr"/>
                </a:tc>
              </a:tr>
              <a:tr h="9351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solidFill>
                            <a:schemeClr val="bg2"/>
                          </a:solidFill>
                          <a:effectLst/>
                          <a:sym typeface="Helvetica Neue" charset="0"/>
                        </a:rPr>
                        <a:t>B) The company is guaranteed to raise additional capital necessary to expand its business.</a:t>
                      </a:r>
                    </a:p>
                  </a:txBody>
                  <a:tcPr anchor="ctr"/>
                </a:tc>
              </a:tr>
              <a:tr h="9351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solidFill>
                            <a:schemeClr val="bg2"/>
                          </a:solidFill>
                          <a:effectLst/>
                          <a:sym typeface="Helvetica Neue" charset="0"/>
                        </a:rPr>
                        <a:t>C) The company will be able to attract and retain better management and employees.</a:t>
                      </a:r>
                    </a:p>
                  </a:txBody>
                  <a:tcPr anchor="ctr"/>
                </a:tc>
              </a:tr>
              <a:tr h="9351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solidFill>
                            <a:schemeClr val="bg2"/>
                          </a:solidFill>
                          <a:effectLst/>
                          <a:sym typeface="Helvetica Neue" charset="0"/>
                        </a:rPr>
                        <a:t>D) The company will have cheaper access to capital.</a:t>
                      </a:r>
                    </a:p>
                  </a:txBody>
                  <a:tcPr anchor="ctr">
                    <a:noFill/>
                  </a:tcPr>
                </a:tc>
              </a:tr>
            </a:tbl>
          </a:graphicData>
        </a:graphic>
      </p:graphicFrame>
    </p:spTree>
    <p:extLst>
      <p:ext uri="{BB962C8B-B14F-4D97-AF65-F5344CB8AC3E}">
        <p14:creationId xmlns:p14="http://schemas.microsoft.com/office/powerpoint/2010/main" val="287489470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p:cNvSpPr>
          <p:nvPr/>
        </p:nvSpPr>
        <p:spPr bwMode="auto">
          <a:xfrm>
            <a:off x="0" y="6815"/>
            <a:ext cx="9144000" cy="317500"/>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a:p>
        </p:txBody>
      </p:sp>
      <p:sp>
        <p:nvSpPr>
          <p:cNvPr id="6"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7"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8"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9" name="Rectangle 8"/>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pic>
        <p:nvPicPr>
          <p:cNvPr id="1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 y="6538913"/>
            <a:ext cx="1422400" cy="2174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sp>
        <p:nvSpPr>
          <p:cNvPr id="12" name="Rectangle 8"/>
          <p:cNvSpPr>
            <a:spLocks/>
          </p:cNvSpPr>
          <p:nvPr/>
        </p:nvSpPr>
        <p:spPr bwMode="auto">
          <a:xfrm>
            <a:off x="4749800" y="6477000"/>
            <a:ext cx="43180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0" tIns="0" rIns="0" bIns="0"/>
          <a:lstStyle/>
          <a:p>
            <a:pPr algn="r"/>
            <a:r>
              <a:rPr lang="en-US" sz="800" dirty="0">
                <a:solidFill>
                  <a:srgbClr val="828282"/>
                </a:solidFill>
                <a:latin typeface="Arial" charset="0"/>
                <a:ea typeface="ＭＳ Ｐゴシック" charset="0"/>
                <a:sym typeface="Helvetica Neue" charset="0"/>
              </a:rPr>
              <a:t>Free to share, print, make copies and changes. Get yours at </a:t>
            </a:r>
            <a:r>
              <a:rPr lang="en-US" sz="800" dirty="0" smtClean="0">
                <a:solidFill>
                  <a:srgbClr val="828282"/>
                </a:solidFill>
                <a:latin typeface="Arial" charset="0"/>
                <a:ea typeface="ＭＳ Ｐゴシック" charset="0"/>
                <a:sym typeface="Helvetica Neue" charset="0"/>
                <a:hlinkClick r:id="rId3"/>
              </a:rPr>
              <a:t>www.boundless.com</a:t>
            </a:r>
            <a:endParaRPr lang="en-US" sz="800" dirty="0" smtClean="0">
              <a:solidFill>
                <a:srgbClr val="828282"/>
              </a:solidFill>
              <a:latin typeface="Arial" charset="0"/>
              <a:ea typeface="ＭＳ Ｐゴシック" charset="0"/>
              <a:sym typeface="Helvetica Neue" charset="0"/>
            </a:endParaRPr>
          </a:p>
          <a:p>
            <a:pPr algn="r"/>
            <a:r>
              <a:rPr lang="en-US" sz="800" i="1" dirty="0">
                <a:solidFill>
                  <a:srgbClr val="828282"/>
                </a:solidFill>
                <a:latin typeface="Arial" charset="0"/>
                <a:ea typeface="ＭＳ Ｐゴシック" charset="0"/>
                <a:sym typeface="Helvetica Neue" charset="0"/>
              </a:rPr>
              <a:t>Boundless - LO.</a:t>
            </a:r>
            <a:r>
              <a:rPr lang="en-US" sz="800" dirty="0">
                <a:solidFill>
                  <a:srgbClr val="828282"/>
                </a:solidFill>
                <a:latin typeface="Arial" charset="0"/>
                <a:ea typeface="ＭＳ Ｐゴシック" charset="0"/>
                <a:sym typeface="Helvetica Neue" charset="0"/>
              </a:rPr>
              <a:t> "Boundless." </a:t>
            </a:r>
            <a:r>
              <a:rPr lang="en-US" sz="800" dirty="0">
                <a:solidFill>
                  <a:srgbClr val="828282"/>
                </a:solidFill>
                <a:latin typeface="Arial" charset="0"/>
                <a:ea typeface="ＭＳ Ｐゴシック" charset="0"/>
                <a:sym typeface="Helvetica Neue" charset="0"/>
                <a:hlinkClick r:id="rId4"/>
              </a:rPr>
              <a:t>CC BY-SA 3.0</a:t>
            </a:r>
            <a:r>
              <a:rPr lang="en-US" sz="800" dirty="0">
                <a:solidFill>
                  <a:srgbClr val="828282"/>
                </a:solidFill>
                <a:latin typeface="Arial" charset="0"/>
                <a:ea typeface="ＭＳ Ｐゴシック" charset="0"/>
                <a:sym typeface="Helvetica Neue" charset="0"/>
              </a:rPr>
              <a:t> </a:t>
            </a:r>
            <a:r>
              <a:rPr lang="en-US" sz="800" dirty="0">
                <a:solidFill>
                  <a:srgbClr val="828282"/>
                </a:solidFill>
                <a:latin typeface="Arial" charset="0"/>
                <a:ea typeface="ＭＳ Ｐゴシック" charset="0"/>
                <a:sym typeface="Helvetica Neue" charset="0"/>
                <a:hlinkClick r:id="rId5"/>
              </a:rPr>
              <a:t>http://www.boundless.com/</a:t>
            </a:r>
            <a:endParaRPr lang="en-US" sz="800" u="sng" dirty="0">
              <a:solidFill>
                <a:srgbClr val="FFFFFF"/>
              </a:solidFill>
              <a:latin typeface="Arial"/>
              <a:ea typeface="ＭＳ Ｐゴシック" charset="0"/>
              <a:cs typeface="Arial"/>
              <a:sym typeface="Helvetica Neue" charset="0"/>
            </a:endParaRPr>
          </a:p>
          <a:p>
            <a:pPr algn="r"/>
            <a:endParaRPr lang="en-US" sz="800" dirty="0">
              <a:solidFill>
                <a:srgbClr val="828282"/>
              </a:solidFill>
              <a:latin typeface="Arial" charset="0"/>
              <a:ea typeface="ＭＳ Ｐゴシック" charset="0"/>
              <a:sym typeface="Helvetica Neue" charset="0"/>
            </a:endParaRPr>
          </a:p>
        </p:txBody>
      </p:sp>
      <p:sp>
        <p:nvSpPr>
          <p:cNvPr id="13" name="Rectangle 11"/>
          <p:cNvSpPr>
            <a:spLocks/>
          </p:cNvSpPr>
          <p:nvPr/>
        </p:nvSpPr>
        <p:spPr bwMode="auto">
          <a:xfrm>
            <a:off x="190500" y="83015"/>
            <a:ext cx="8801100" cy="1455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rgbClr val="000000"/>
                </a:solidFill>
                <a:miter lim="800000"/>
                <a:headEnd type="none" w="med" len="med"/>
                <a:tailEnd type="none" w="med" len="med"/>
              </a14:hiddenLine>
            </a:ext>
          </a:extLst>
        </p:spPr>
        <p:txBody>
          <a:bodyPr lIns="0" tIns="0" rIns="0" bIns="0"/>
          <a:lstStyle/>
          <a:p>
            <a:pPr algn="l"/>
            <a:r>
              <a:rPr lang="en-US" sz="1000" dirty="0" smtClean="0">
                <a:solidFill>
                  <a:srgbClr val="828282"/>
                </a:solidFill>
                <a:latin typeface="Helvetica Neue Light" charset="0"/>
                <a:ea typeface="ＭＳ Ｐゴシック" charset="0"/>
                <a:cs typeface="Helvetica Neue Light" charset="0"/>
                <a:sym typeface="Helvetica Neue Light" charset="0"/>
              </a:rPr>
              <a:t>Obtaining Capital: Methods of Long-Term Financing</a:t>
            </a:r>
            <a:endParaRPr lang="en-US" sz="1000" dirty="0">
              <a:solidFill>
                <a:srgbClr val="828282"/>
              </a:solidFill>
              <a:latin typeface="Helvetica Neue Light" charset="0"/>
              <a:ea typeface="ＭＳ Ｐゴシック" charset="0"/>
              <a:cs typeface="Helvetica Neue Light" charset="0"/>
              <a:sym typeface="Helvetica Neue Light" charset="0"/>
            </a:endParaRPr>
          </a:p>
        </p:txBody>
      </p:sp>
      <p:graphicFrame>
        <p:nvGraphicFramePr>
          <p:cNvPr id="15" name="Table 14"/>
          <p:cNvGraphicFramePr>
            <a:graphicFrameLocks noGrp="1"/>
          </p:cNvGraphicFramePr>
          <p:nvPr>
            <p:extLst>
              <p:ext uri="{D42A27DB-BD31-4B8C-83A1-F6EECF244321}">
                <p14:modId xmlns:p14="http://schemas.microsoft.com/office/powerpoint/2010/main" val="1380294194"/>
              </p:ext>
            </p:extLst>
          </p:nvPr>
        </p:nvGraphicFramePr>
        <p:xfrm>
          <a:off x="762000" y="685800"/>
          <a:ext cx="7620000" cy="4675630"/>
        </p:xfrm>
        <a:graphic>
          <a:graphicData uri="http://schemas.openxmlformats.org/drawingml/2006/table">
            <a:tbl>
              <a:tblPr firstRow="1">
                <a:tableStyleId>{5940675A-B579-460E-94D1-54222C63F5DA}</a:tableStyleId>
              </a:tblPr>
              <a:tblGrid>
                <a:gridCol w="7620000"/>
              </a:tblGrid>
              <a:tr h="9351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u="none" strike="noStrike" cap="none" normalizeH="0" baseline="0" dirty="0" smtClean="0">
                          <a:ln>
                            <a:noFill/>
                          </a:ln>
                          <a:solidFill>
                            <a:srgbClr val="000000"/>
                          </a:solidFill>
                          <a:effectLst/>
                          <a:sym typeface="Helvetica Neue" charset="0"/>
                        </a:rPr>
                        <a:t>Which of the following is NOT a benefit associated with a company initiating an Initial Public Offering (IPO)?</a:t>
                      </a:r>
                      <a:endParaRPr kumimoji="0" lang="en-US" sz="2000" b="0" i="0" u="none" strike="noStrike" cap="none" normalizeH="0" baseline="0" dirty="0" smtClean="0">
                        <a:ln>
                          <a:noFill/>
                        </a:ln>
                        <a:solidFill>
                          <a:srgbClr val="000000"/>
                        </a:solidFill>
                        <a:effectLst/>
                        <a:latin typeface="+mn-lt"/>
                        <a:ea typeface="ヒラギノ角ゴ ProN W3" charset="0"/>
                        <a:cs typeface="Arial"/>
                        <a:sym typeface="Helvetica Neue" charset="0"/>
                      </a:endParaRPr>
                    </a:p>
                  </a:txBody>
                  <a:tcPr anchor="ctr"/>
                </a:tc>
              </a:tr>
              <a:tr h="9351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solidFill>
                            <a:schemeClr val="bg2"/>
                          </a:solidFill>
                          <a:effectLst/>
                          <a:sym typeface="Helvetica Neue" charset="0"/>
                        </a:rPr>
                        <a:t>A) The company will be able to increase its exposure, prestige, and public image.</a:t>
                      </a:r>
                    </a:p>
                  </a:txBody>
                  <a:tcPr anchor="ctr"/>
                </a:tc>
              </a:tr>
              <a:tr h="9351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solidFill>
                            <a:srgbClr val="FFFFFF"/>
                          </a:solidFill>
                          <a:effectLst/>
                          <a:sym typeface="Helvetica Neue" charset="0"/>
                        </a:rPr>
                        <a:t>B) The company is guaranteed to raise additional capital necessary to expand its business.</a:t>
                      </a:r>
                    </a:p>
                  </a:txBody>
                  <a:tcPr anchor="ctr">
                    <a:solidFill>
                      <a:schemeClr val="accent2"/>
                    </a:solidFill>
                  </a:tcPr>
                </a:tc>
              </a:tr>
              <a:tr h="9351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solidFill>
                            <a:schemeClr val="bg2"/>
                          </a:solidFill>
                          <a:effectLst/>
                          <a:sym typeface="Helvetica Neue" charset="0"/>
                        </a:rPr>
                        <a:t>C) The company will be able to attract and retain better management and employees.</a:t>
                      </a:r>
                    </a:p>
                  </a:txBody>
                  <a:tcPr anchor="ctr"/>
                </a:tc>
              </a:tr>
              <a:tr h="9351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solidFill>
                            <a:schemeClr val="bg2"/>
                          </a:solidFill>
                          <a:effectLst/>
                          <a:sym typeface="Helvetica Neue" charset="0"/>
                        </a:rPr>
                        <a:t>D) The company will have cheaper access to capital.</a:t>
                      </a:r>
                    </a:p>
                  </a:txBody>
                  <a:tcPr anchor="ctr">
                    <a:noFill/>
                  </a:tcPr>
                </a:tc>
              </a:tr>
            </a:tbl>
          </a:graphicData>
        </a:graphic>
      </p:graphicFrame>
    </p:spTree>
    <p:extLst>
      <p:ext uri="{BB962C8B-B14F-4D97-AF65-F5344CB8AC3E}">
        <p14:creationId xmlns:p14="http://schemas.microsoft.com/office/powerpoint/2010/main" val="2692419782"/>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Attribution</a:t>
            </a:r>
            <a:endParaRPr lang="en-US" dirty="0"/>
          </a:p>
        </p:txBody>
      </p:sp>
      <p:sp>
        <p:nvSpPr>
          <p:cNvPr id="10" name="Text Placeholder 9"/>
          <p:cNvSpPr>
            <a:spLocks noGrp="1"/>
          </p:cNvSpPr>
          <p:nvPr>
            <p:ph type="body" sz="quarter" idx="10"/>
          </p:nvPr>
        </p:nvSpPr>
        <p:spPr/>
        <p:txBody>
          <a:bodyPr/>
          <a:lstStyle/>
          <a:p>
            <a:r>
              <a:rPr lang="en-US" sz="1200" i="1" dirty="0">
                <a:solidFill>
                  <a:schemeClr val="accent1"/>
                </a:solidFill>
                <a:latin typeface="Arial" charset="0"/>
                <a:ea typeface="ＭＳ Ｐゴシック" charset="0"/>
              </a:rPr>
              <a:t>Wikipedia.</a:t>
            </a:r>
            <a:r>
              <a:rPr lang="en-US" sz="1200" dirty="0">
                <a:solidFill>
                  <a:schemeClr val="accent1"/>
                </a:solidFill>
                <a:latin typeface="Arial" charset="0"/>
                <a:ea typeface="ＭＳ Ｐゴシック" charset="0"/>
              </a:rPr>
              <a:t> "Venture capital." </a:t>
            </a:r>
            <a:r>
              <a:rPr lang="en-US" sz="1200" dirty="0">
                <a:solidFill>
                  <a:schemeClr val="accent1"/>
                </a:solidFill>
                <a:latin typeface="Arial" charset="0"/>
                <a:ea typeface="ＭＳ Ｐゴシック" charset="0"/>
                <a:hlinkClick r:id="rId2"/>
              </a:rPr>
              <a:t>CC BY-SA 3.0</a:t>
            </a:r>
            <a:r>
              <a:rPr lang="en-US" sz="1200" dirty="0">
                <a:solidFill>
                  <a:schemeClr val="accent1"/>
                </a:solidFill>
                <a:latin typeface="Arial" charset="0"/>
                <a:ea typeface="ＭＳ Ｐゴシック" charset="0"/>
              </a:rPr>
              <a:t> </a:t>
            </a:r>
            <a:r>
              <a:rPr lang="en-US" sz="1200" dirty="0">
                <a:solidFill>
                  <a:schemeClr val="accent1"/>
                </a:solidFill>
                <a:latin typeface="Arial" charset="0"/>
                <a:ea typeface="ＭＳ Ｐゴシック" charset="0"/>
                <a:hlinkClick r:id="rId3"/>
              </a:rPr>
              <a:t>http://en.wikipedia.org/wiki/Venture_capital</a:t>
            </a:r>
            <a:endParaRPr lang="en-US" sz="1200" dirty="0">
              <a:solidFill>
                <a:schemeClr val="accent1"/>
              </a:solidFill>
              <a:latin typeface="Arial" charset="0"/>
              <a:ea typeface="ＭＳ Ｐゴシック" charset="0"/>
            </a:endParaRPr>
          </a:p>
          <a:p>
            <a:r>
              <a:rPr lang="en-US" sz="1200" i="1" dirty="0">
                <a:solidFill>
                  <a:schemeClr val="accent1"/>
                </a:solidFill>
                <a:latin typeface="Arial" charset="0"/>
                <a:ea typeface="ＭＳ Ｐゴシック" charset="0"/>
              </a:rPr>
              <a:t>Wiktionary.</a:t>
            </a:r>
            <a:r>
              <a:rPr lang="en-US" sz="1200" dirty="0">
                <a:solidFill>
                  <a:schemeClr val="accent1"/>
                </a:solidFill>
                <a:latin typeface="Arial" charset="0"/>
                <a:ea typeface="ＭＳ Ｐゴシック" charset="0"/>
              </a:rPr>
              <a:t> "venture capital." </a:t>
            </a:r>
            <a:r>
              <a:rPr lang="en-US" sz="1200" dirty="0">
                <a:solidFill>
                  <a:schemeClr val="accent1"/>
                </a:solidFill>
                <a:latin typeface="Arial" charset="0"/>
                <a:ea typeface="ＭＳ Ｐゴシック" charset="0"/>
                <a:hlinkClick r:id="rId2"/>
              </a:rPr>
              <a:t>CC BY-SA 3.0</a:t>
            </a:r>
            <a:r>
              <a:rPr lang="en-US" sz="1200" dirty="0">
                <a:solidFill>
                  <a:schemeClr val="accent1"/>
                </a:solidFill>
                <a:latin typeface="Arial" charset="0"/>
                <a:ea typeface="ＭＳ Ｐゴシック" charset="0"/>
              </a:rPr>
              <a:t> </a:t>
            </a:r>
            <a:r>
              <a:rPr lang="en-US" sz="1200" dirty="0">
                <a:solidFill>
                  <a:schemeClr val="accent1"/>
                </a:solidFill>
                <a:latin typeface="Arial" charset="0"/>
                <a:ea typeface="ＭＳ Ｐゴシック" charset="0"/>
                <a:hlinkClick r:id="rId4"/>
              </a:rPr>
              <a:t>http://en.wiktionary.org/wiki/venture+capital</a:t>
            </a:r>
            <a:endParaRPr lang="en-US" sz="1200" u="sng" dirty="0">
              <a:solidFill>
                <a:schemeClr val="accent1"/>
              </a:solidFill>
              <a:ea typeface="ＭＳ Ｐゴシック" charset="0"/>
              <a:cs typeface="Arial"/>
            </a:endParaRPr>
          </a:p>
          <a:p>
            <a:r>
              <a:rPr lang="en-US" sz="1200" i="1" dirty="0">
                <a:solidFill>
                  <a:schemeClr val="accent1"/>
                </a:solidFill>
                <a:latin typeface="Arial" charset="0"/>
                <a:ea typeface="ＭＳ Ｐゴシック" charset="0"/>
              </a:rPr>
              <a:t>Wikipedia.</a:t>
            </a:r>
            <a:r>
              <a:rPr lang="en-US" sz="1200" dirty="0">
                <a:solidFill>
                  <a:schemeClr val="accent1"/>
                </a:solidFill>
                <a:latin typeface="Arial" charset="0"/>
                <a:ea typeface="ＭＳ Ｐゴシック" charset="0"/>
              </a:rPr>
              <a:t> "Venture capital." </a:t>
            </a:r>
            <a:r>
              <a:rPr lang="en-US" sz="1200" dirty="0">
                <a:solidFill>
                  <a:schemeClr val="accent1"/>
                </a:solidFill>
                <a:latin typeface="Arial" charset="0"/>
                <a:ea typeface="ＭＳ Ｐゴシック" charset="0"/>
                <a:hlinkClick r:id="rId2"/>
              </a:rPr>
              <a:t>CC BY-SA 3.0</a:t>
            </a:r>
            <a:r>
              <a:rPr lang="en-US" sz="1200" dirty="0">
                <a:solidFill>
                  <a:schemeClr val="accent1"/>
                </a:solidFill>
                <a:latin typeface="Arial" charset="0"/>
                <a:ea typeface="ＭＳ Ｐゴシック" charset="0"/>
              </a:rPr>
              <a:t> </a:t>
            </a:r>
            <a:r>
              <a:rPr lang="en-US" sz="1200" dirty="0">
                <a:solidFill>
                  <a:schemeClr val="accent1"/>
                </a:solidFill>
                <a:latin typeface="Arial" charset="0"/>
                <a:ea typeface="ＭＳ Ｐゴシック" charset="0"/>
                <a:hlinkClick r:id="rId3"/>
              </a:rPr>
              <a:t>http://en.wikipedia.org/wiki/Venture_capital</a:t>
            </a:r>
            <a:endParaRPr lang="en-US" sz="1200" u="sng" dirty="0">
              <a:solidFill>
                <a:schemeClr val="accent1"/>
              </a:solidFill>
              <a:ea typeface="ＭＳ Ｐゴシック" charset="0"/>
              <a:cs typeface="Arial"/>
            </a:endParaRPr>
          </a:p>
          <a:p>
            <a:r>
              <a:rPr lang="en-US" sz="1200" i="1" dirty="0">
                <a:solidFill>
                  <a:schemeClr val="accent1"/>
                </a:solidFill>
                <a:latin typeface="Arial" charset="0"/>
                <a:ea typeface="ＭＳ Ｐゴシック" charset="0"/>
              </a:rPr>
              <a:t>Wikipedia.</a:t>
            </a:r>
            <a:r>
              <a:rPr lang="en-US" sz="1200" dirty="0">
                <a:solidFill>
                  <a:schemeClr val="accent1"/>
                </a:solidFill>
                <a:latin typeface="Arial" charset="0"/>
                <a:ea typeface="ＭＳ Ｐゴシック" charset="0"/>
              </a:rPr>
              <a:t> "Venture capital." </a:t>
            </a:r>
            <a:r>
              <a:rPr lang="en-US" sz="1200" dirty="0">
                <a:solidFill>
                  <a:schemeClr val="accent1"/>
                </a:solidFill>
                <a:latin typeface="Arial" charset="0"/>
                <a:ea typeface="ＭＳ Ｐゴシック" charset="0"/>
                <a:hlinkClick r:id="rId2"/>
              </a:rPr>
              <a:t>CC BY-SA 3.0</a:t>
            </a:r>
            <a:r>
              <a:rPr lang="en-US" sz="1200" dirty="0">
                <a:solidFill>
                  <a:schemeClr val="accent1"/>
                </a:solidFill>
                <a:latin typeface="Arial" charset="0"/>
                <a:ea typeface="ＭＳ Ｐゴシック" charset="0"/>
              </a:rPr>
              <a:t> </a:t>
            </a:r>
            <a:r>
              <a:rPr lang="en-US" sz="1200" dirty="0">
                <a:solidFill>
                  <a:schemeClr val="accent1"/>
                </a:solidFill>
                <a:latin typeface="Arial" charset="0"/>
                <a:ea typeface="ＭＳ Ｐゴシック" charset="0"/>
                <a:hlinkClick r:id="rId3"/>
              </a:rPr>
              <a:t>http://en.wikipedia.org/wiki/Venture_capital</a:t>
            </a:r>
            <a:endParaRPr lang="en-US" sz="1200" u="sng" dirty="0">
              <a:solidFill>
                <a:schemeClr val="accent1"/>
              </a:solidFill>
              <a:ea typeface="ＭＳ Ｐゴシック" charset="0"/>
              <a:cs typeface="Arial"/>
            </a:endParaRPr>
          </a:p>
          <a:p>
            <a:r>
              <a:rPr lang="en-US" sz="1200" i="1" dirty="0">
                <a:solidFill>
                  <a:schemeClr val="accent1"/>
                </a:solidFill>
                <a:latin typeface="Arial" charset="0"/>
                <a:ea typeface="ＭＳ Ｐゴシック" charset="0"/>
              </a:rPr>
              <a:t>Wikipedia.</a:t>
            </a:r>
            <a:r>
              <a:rPr lang="en-US" sz="1200" dirty="0">
                <a:solidFill>
                  <a:schemeClr val="accent1"/>
                </a:solidFill>
                <a:latin typeface="Arial" charset="0"/>
                <a:ea typeface="ＭＳ Ｐゴシック" charset="0"/>
              </a:rPr>
              <a:t> "Venture capital." </a:t>
            </a:r>
            <a:r>
              <a:rPr lang="en-US" sz="1200" dirty="0">
                <a:solidFill>
                  <a:schemeClr val="accent1"/>
                </a:solidFill>
                <a:latin typeface="Arial" charset="0"/>
                <a:ea typeface="ＭＳ Ｐゴシック" charset="0"/>
                <a:hlinkClick r:id="rId2"/>
              </a:rPr>
              <a:t>CC BY-SA 3.0</a:t>
            </a:r>
            <a:r>
              <a:rPr lang="en-US" sz="1200" dirty="0">
                <a:solidFill>
                  <a:schemeClr val="accent1"/>
                </a:solidFill>
                <a:latin typeface="Arial" charset="0"/>
                <a:ea typeface="ＭＳ Ｐゴシック" charset="0"/>
              </a:rPr>
              <a:t> </a:t>
            </a:r>
            <a:r>
              <a:rPr lang="en-US" sz="1200" dirty="0">
                <a:solidFill>
                  <a:schemeClr val="accent1"/>
                </a:solidFill>
                <a:latin typeface="Arial" charset="0"/>
                <a:ea typeface="ＭＳ Ｐゴシック" charset="0"/>
                <a:hlinkClick r:id="rId3"/>
              </a:rPr>
              <a:t>http://en.wikipedia.org/wiki/Venture_capital</a:t>
            </a:r>
            <a:endParaRPr lang="en-US" sz="1200" u="sng" dirty="0">
              <a:solidFill>
                <a:schemeClr val="accent1"/>
              </a:solidFill>
              <a:ea typeface="ＭＳ Ｐゴシック" charset="0"/>
              <a:cs typeface="Arial"/>
            </a:endParaRPr>
          </a:p>
          <a:p>
            <a:r>
              <a:rPr lang="en-US" sz="1200" i="1" dirty="0">
                <a:solidFill>
                  <a:schemeClr val="accent1"/>
                </a:solidFill>
                <a:latin typeface="Arial" charset="0"/>
                <a:ea typeface="ＭＳ Ｐゴシック" charset="0"/>
              </a:rPr>
              <a:t>Wiktionary.</a:t>
            </a:r>
            <a:r>
              <a:rPr lang="en-US" sz="1200" dirty="0">
                <a:solidFill>
                  <a:schemeClr val="accent1"/>
                </a:solidFill>
                <a:latin typeface="Arial" charset="0"/>
                <a:ea typeface="ＭＳ Ｐゴシック" charset="0"/>
              </a:rPr>
              <a:t> "venture capital." </a:t>
            </a:r>
            <a:r>
              <a:rPr lang="en-US" sz="1200" dirty="0">
                <a:solidFill>
                  <a:schemeClr val="accent1"/>
                </a:solidFill>
                <a:latin typeface="Arial" charset="0"/>
                <a:ea typeface="ＭＳ Ｐゴシック" charset="0"/>
                <a:hlinkClick r:id="rId2"/>
              </a:rPr>
              <a:t>CC BY-SA 3.0</a:t>
            </a:r>
            <a:r>
              <a:rPr lang="en-US" sz="1200" dirty="0">
                <a:solidFill>
                  <a:schemeClr val="accent1"/>
                </a:solidFill>
                <a:latin typeface="Arial" charset="0"/>
                <a:ea typeface="ＭＳ Ｐゴシック" charset="0"/>
              </a:rPr>
              <a:t> </a:t>
            </a:r>
            <a:r>
              <a:rPr lang="en-US" sz="1200" dirty="0">
                <a:solidFill>
                  <a:schemeClr val="accent1"/>
                </a:solidFill>
                <a:latin typeface="Arial" charset="0"/>
                <a:ea typeface="ＭＳ Ｐゴシック" charset="0"/>
                <a:hlinkClick r:id="rId4"/>
              </a:rPr>
              <a:t>http://en.wiktionary.org/wiki/venture+capital</a:t>
            </a:r>
            <a:endParaRPr lang="en-US" sz="1200" u="sng" dirty="0">
              <a:solidFill>
                <a:schemeClr val="accent1"/>
              </a:solidFill>
              <a:ea typeface="ＭＳ Ｐゴシック" charset="0"/>
              <a:cs typeface="Arial"/>
            </a:endParaRPr>
          </a:p>
          <a:p>
            <a:r>
              <a:rPr lang="en-US" sz="1200" i="1" dirty="0">
                <a:solidFill>
                  <a:schemeClr val="accent1"/>
                </a:solidFill>
                <a:latin typeface="Arial" charset="0"/>
                <a:ea typeface="ＭＳ Ｐゴシック" charset="0"/>
              </a:rPr>
              <a:t>Wikipedia.</a:t>
            </a:r>
            <a:r>
              <a:rPr lang="en-US" sz="1200" dirty="0">
                <a:solidFill>
                  <a:schemeClr val="accent1"/>
                </a:solidFill>
                <a:latin typeface="Arial" charset="0"/>
                <a:ea typeface="ＭＳ Ｐゴシック" charset="0"/>
              </a:rPr>
              <a:t> "Initial public offering." </a:t>
            </a:r>
            <a:r>
              <a:rPr lang="en-US" sz="1200" dirty="0">
                <a:solidFill>
                  <a:schemeClr val="accent1"/>
                </a:solidFill>
                <a:latin typeface="Arial" charset="0"/>
                <a:ea typeface="ＭＳ Ｐゴシック" charset="0"/>
                <a:hlinkClick r:id="rId2"/>
              </a:rPr>
              <a:t>CC BY-SA 3.0</a:t>
            </a:r>
            <a:r>
              <a:rPr lang="en-US" sz="1200" dirty="0">
                <a:solidFill>
                  <a:schemeClr val="accent1"/>
                </a:solidFill>
                <a:latin typeface="Arial" charset="0"/>
                <a:ea typeface="ＭＳ Ｐゴシック" charset="0"/>
              </a:rPr>
              <a:t> </a:t>
            </a:r>
            <a:r>
              <a:rPr lang="en-US" sz="1200" dirty="0">
                <a:solidFill>
                  <a:schemeClr val="accent1"/>
                </a:solidFill>
                <a:latin typeface="Arial" charset="0"/>
                <a:ea typeface="ＭＳ Ｐゴシック" charset="0"/>
                <a:hlinkClick r:id="rId5"/>
              </a:rPr>
              <a:t>http://en.wikipedia.org/wiki/Initial%20public%20offering</a:t>
            </a:r>
            <a:endParaRPr lang="en-US" sz="1200" u="sng" dirty="0">
              <a:solidFill>
                <a:schemeClr val="accent1"/>
              </a:solidFill>
              <a:ea typeface="ＭＳ Ｐゴシック" charset="0"/>
              <a:cs typeface="Arial"/>
            </a:endParaRPr>
          </a:p>
          <a:p>
            <a:r>
              <a:rPr lang="en-US" sz="1200" i="1" dirty="0">
                <a:solidFill>
                  <a:schemeClr val="accent1"/>
                </a:solidFill>
                <a:latin typeface="Arial" charset="0"/>
                <a:ea typeface="ＭＳ Ｐゴシック" charset="0"/>
              </a:rPr>
              <a:t>Wikipedia.</a:t>
            </a:r>
            <a:r>
              <a:rPr lang="en-US" sz="1200" dirty="0">
                <a:solidFill>
                  <a:schemeClr val="accent1"/>
                </a:solidFill>
                <a:latin typeface="Arial" charset="0"/>
                <a:ea typeface="ＭＳ Ｐゴシック" charset="0"/>
              </a:rPr>
              <a:t> "Initial public offering." </a:t>
            </a:r>
            <a:r>
              <a:rPr lang="en-US" sz="1200" dirty="0">
                <a:solidFill>
                  <a:schemeClr val="accent1"/>
                </a:solidFill>
                <a:latin typeface="Arial" charset="0"/>
                <a:ea typeface="ＭＳ Ｐゴシック" charset="0"/>
                <a:hlinkClick r:id="rId2"/>
              </a:rPr>
              <a:t>CC BY-SA 3.0</a:t>
            </a:r>
            <a:r>
              <a:rPr lang="en-US" sz="1200" dirty="0">
                <a:solidFill>
                  <a:schemeClr val="accent1"/>
                </a:solidFill>
                <a:latin typeface="Arial" charset="0"/>
                <a:ea typeface="ＭＳ Ｐゴシック" charset="0"/>
              </a:rPr>
              <a:t> </a:t>
            </a:r>
            <a:r>
              <a:rPr lang="en-US" sz="1200" dirty="0">
                <a:solidFill>
                  <a:schemeClr val="accent1"/>
                </a:solidFill>
                <a:latin typeface="Arial" charset="0"/>
                <a:ea typeface="ＭＳ Ｐゴシック" charset="0"/>
                <a:hlinkClick r:id="rId6"/>
              </a:rPr>
              <a:t>http://en.wikipedia.org/wiki/Initial_public_offering</a:t>
            </a:r>
            <a:endParaRPr lang="en-US" sz="1200" u="sng" dirty="0">
              <a:solidFill>
                <a:schemeClr val="accent1"/>
              </a:solidFill>
              <a:ea typeface="ＭＳ Ｐゴシック" charset="0"/>
              <a:cs typeface="Arial"/>
            </a:endParaRPr>
          </a:p>
          <a:p>
            <a:r>
              <a:rPr lang="en-US" sz="1200" i="1" dirty="0">
                <a:solidFill>
                  <a:schemeClr val="accent1"/>
                </a:solidFill>
                <a:latin typeface="Arial" charset="0"/>
                <a:ea typeface="ＭＳ Ｐゴシック" charset="0"/>
              </a:rPr>
              <a:t>Wikipedia.</a:t>
            </a:r>
            <a:r>
              <a:rPr lang="en-US" sz="1200" dirty="0">
                <a:solidFill>
                  <a:schemeClr val="accent1"/>
                </a:solidFill>
                <a:latin typeface="Arial" charset="0"/>
                <a:ea typeface="ＭＳ Ｐゴシック" charset="0"/>
              </a:rPr>
              <a:t> "Venture round." </a:t>
            </a:r>
            <a:r>
              <a:rPr lang="en-US" sz="1200" dirty="0">
                <a:solidFill>
                  <a:schemeClr val="accent1"/>
                </a:solidFill>
                <a:latin typeface="Arial" charset="0"/>
                <a:ea typeface="ＭＳ Ｐゴシック" charset="0"/>
                <a:hlinkClick r:id="rId2"/>
              </a:rPr>
              <a:t>CC BY-SA 3.0</a:t>
            </a:r>
            <a:r>
              <a:rPr lang="en-US" sz="1200" dirty="0">
                <a:solidFill>
                  <a:schemeClr val="accent1"/>
                </a:solidFill>
                <a:latin typeface="Arial" charset="0"/>
                <a:ea typeface="ＭＳ Ｐゴシック" charset="0"/>
              </a:rPr>
              <a:t> </a:t>
            </a:r>
            <a:r>
              <a:rPr lang="en-US" sz="1200" dirty="0">
                <a:solidFill>
                  <a:schemeClr val="accent1"/>
                </a:solidFill>
                <a:latin typeface="Arial" charset="0"/>
                <a:ea typeface="ＭＳ Ｐゴシック" charset="0"/>
                <a:hlinkClick r:id="rId7"/>
              </a:rPr>
              <a:t>http://en.wikipedia.org/wiki/Venture_round</a:t>
            </a:r>
            <a:endParaRPr lang="en-US" sz="1200" u="sng" dirty="0">
              <a:solidFill>
                <a:schemeClr val="accent1"/>
              </a:solidFill>
              <a:ea typeface="ＭＳ Ｐゴシック" charset="0"/>
              <a:cs typeface="Arial"/>
            </a:endParaRPr>
          </a:p>
          <a:p>
            <a:r>
              <a:rPr lang="en-US" sz="1200" i="1" dirty="0">
                <a:solidFill>
                  <a:schemeClr val="accent1"/>
                </a:solidFill>
                <a:latin typeface="Arial" charset="0"/>
                <a:ea typeface="ＭＳ Ｐゴシック" charset="0"/>
              </a:rPr>
              <a:t>Boundless Learning.</a:t>
            </a:r>
            <a:r>
              <a:rPr lang="en-US" sz="1200" dirty="0">
                <a:solidFill>
                  <a:schemeClr val="accent1"/>
                </a:solidFill>
                <a:latin typeface="Arial" charset="0"/>
                <a:ea typeface="ＭＳ Ｐゴシック" charset="0"/>
              </a:rPr>
              <a:t> "Boundless." </a:t>
            </a:r>
            <a:r>
              <a:rPr lang="en-US" sz="1200" dirty="0">
                <a:solidFill>
                  <a:schemeClr val="accent1"/>
                </a:solidFill>
                <a:latin typeface="Arial" charset="0"/>
                <a:ea typeface="ＭＳ Ｐゴシック" charset="0"/>
                <a:hlinkClick r:id="rId2"/>
              </a:rPr>
              <a:t>CC BY-SA 3.0</a:t>
            </a:r>
            <a:r>
              <a:rPr lang="en-US" sz="1200" dirty="0">
                <a:solidFill>
                  <a:schemeClr val="accent1"/>
                </a:solidFill>
                <a:latin typeface="Arial" charset="0"/>
                <a:ea typeface="ＭＳ Ｐゴシック" charset="0"/>
              </a:rPr>
              <a:t> </a:t>
            </a:r>
            <a:r>
              <a:rPr lang="en-US" sz="1200" dirty="0">
                <a:solidFill>
                  <a:schemeClr val="accent1"/>
                </a:solidFill>
                <a:latin typeface="Arial" charset="0"/>
                <a:ea typeface="ＭＳ Ｐゴシック" charset="0"/>
                <a:hlinkClick r:id="rId8"/>
              </a:rPr>
              <a:t>http://www.boundless.com//finance/definition/registration-rights</a:t>
            </a:r>
            <a:endParaRPr lang="en-US" sz="1200" u="sng" dirty="0">
              <a:solidFill>
                <a:schemeClr val="accent1"/>
              </a:solidFill>
              <a:ea typeface="ＭＳ Ｐゴシック" charset="0"/>
              <a:cs typeface="Arial"/>
            </a:endParaRPr>
          </a:p>
          <a:p>
            <a:r>
              <a:rPr lang="en-US" sz="1200" i="1" dirty="0">
                <a:solidFill>
                  <a:schemeClr val="accent1"/>
                </a:solidFill>
                <a:latin typeface="Arial" charset="0"/>
                <a:ea typeface="ＭＳ Ｐゴシック" charset="0"/>
              </a:rPr>
              <a:t>Wikipedia.</a:t>
            </a:r>
            <a:r>
              <a:rPr lang="en-US" sz="1200" dirty="0">
                <a:solidFill>
                  <a:schemeClr val="accent1"/>
                </a:solidFill>
                <a:latin typeface="Arial" charset="0"/>
                <a:ea typeface="ＭＳ Ｐゴシック" charset="0"/>
              </a:rPr>
              <a:t> "Initial public offering." </a:t>
            </a:r>
            <a:r>
              <a:rPr lang="en-US" sz="1200" dirty="0">
                <a:solidFill>
                  <a:schemeClr val="accent1"/>
                </a:solidFill>
                <a:latin typeface="Arial" charset="0"/>
                <a:ea typeface="ＭＳ Ｐゴシック" charset="0"/>
                <a:hlinkClick r:id="rId2"/>
              </a:rPr>
              <a:t>CC BY-SA 3.0</a:t>
            </a:r>
            <a:r>
              <a:rPr lang="en-US" sz="1200" dirty="0">
                <a:solidFill>
                  <a:schemeClr val="accent1"/>
                </a:solidFill>
                <a:latin typeface="Arial" charset="0"/>
                <a:ea typeface="ＭＳ Ｐゴシック" charset="0"/>
              </a:rPr>
              <a:t> </a:t>
            </a:r>
            <a:r>
              <a:rPr lang="en-US" sz="1200" dirty="0">
                <a:solidFill>
                  <a:schemeClr val="accent1"/>
                </a:solidFill>
                <a:latin typeface="Arial" charset="0"/>
                <a:ea typeface="ＭＳ Ｐゴシック" charset="0"/>
                <a:hlinkClick r:id="rId5"/>
              </a:rPr>
              <a:t>http://en.wikipedia.org/wiki/Initial%20public%20offering</a:t>
            </a:r>
            <a:endParaRPr lang="en-US" sz="1200" dirty="0">
              <a:solidFill>
                <a:schemeClr val="accent1"/>
              </a:solidFill>
              <a:latin typeface="Arial" charset="0"/>
              <a:ea typeface="ＭＳ Ｐゴシック" charset="0"/>
            </a:endParaRPr>
          </a:p>
        </p:txBody>
      </p:sp>
      <p:sp>
        <p:nvSpPr>
          <p:cNvPr id="3" name="Rectangle 2"/>
          <p:cNvSpPr>
            <a:spLocks/>
          </p:cNvSpPr>
          <p:nvPr/>
        </p:nvSpPr>
        <p:spPr bwMode="auto">
          <a:xfrm>
            <a:off x="0" y="6815"/>
            <a:ext cx="9144000" cy="317500"/>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a:p>
        </p:txBody>
      </p:sp>
      <p:sp>
        <p:nvSpPr>
          <p:cNvPr id="5"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6"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7"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8" name="Line 6"/>
          <p:cNvSpPr>
            <a:spLocks noChangeShapeType="1"/>
          </p:cNvSpPr>
          <p:nvPr/>
        </p:nvSpPr>
        <p:spPr bwMode="auto">
          <a:xfrm>
            <a:off x="228600" y="914400"/>
            <a:ext cx="8694737" cy="0"/>
          </a:xfrm>
          <a:prstGeom prst="line">
            <a:avLst/>
          </a:prstGeom>
          <a:noFill/>
          <a:ln w="12700" cap="flat">
            <a:solidFill>
              <a:srgbClr val="B2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3" name="Rectangle 12"/>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pic>
        <p:nvPicPr>
          <p:cNvPr id="14" name="Picture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369300" y="6527800"/>
            <a:ext cx="625475" cy="25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pic>
        <p:nvPicPr>
          <p:cNvPr id="15" name="Picture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0500" y="6538913"/>
            <a:ext cx="1422400" cy="2174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sp>
        <p:nvSpPr>
          <p:cNvPr id="16" name="Rectangle 8"/>
          <p:cNvSpPr>
            <a:spLocks/>
          </p:cNvSpPr>
          <p:nvPr/>
        </p:nvSpPr>
        <p:spPr bwMode="auto">
          <a:xfrm>
            <a:off x="3962400" y="6578600"/>
            <a:ext cx="4318000" cy="20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0" tIns="0" rIns="0" bIns="0"/>
          <a:lstStyle/>
          <a:p>
            <a:pPr algn="r"/>
            <a:r>
              <a:rPr lang="en-US" sz="800" dirty="0">
                <a:solidFill>
                  <a:srgbClr val="828282"/>
                </a:solidFill>
                <a:latin typeface="Arial" charset="0"/>
                <a:ea typeface="ＭＳ Ｐゴシック" charset="0"/>
                <a:sym typeface="Helvetica Neue" charset="0"/>
              </a:rPr>
              <a:t>Free to share, print, make copies and changes. Get yours at </a:t>
            </a:r>
            <a:r>
              <a:rPr lang="en-US" sz="800" dirty="0" err="1">
                <a:solidFill>
                  <a:srgbClr val="828282"/>
                </a:solidFill>
                <a:latin typeface="Arial" charset="0"/>
                <a:ea typeface="ＭＳ Ｐゴシック" charset="0"/>
                <a:sym typeface="Helvetica Neue" charset="0"/>
              </a:rPr>
              <a:t>www.boundless.com</a:t>
            </a:r>
            <a:endParaRPr lang="en-US" sz="800" dirty="0">
              <a:solidFill>
                <a:srgbClr val="828282"/>
              </a:solidFill>
              <a:latin typeface="Arial" charset="0"/>
              <a:ea typeface="ＭＳ Ｐゴシック" charset="0"/>
              <a:sym typeface="Helvetica Neue" charset="0"/>
            </a:endParaRPr>
          </a:p>
        </p:txBody>
      </p:sp>
      <p:sp>
        <p:nvSpPr>
          <p:cNvPr id="17" name="Rectangle 11"/>
          <p:cNvSpPr>
            <a:spLocks/>
          </p:cNvSpPr>
          <p:nvPr/>
        </p:nvSpPr>
        <p:spPr bwMode="auto">
          <a:xfrm>
            <a:off x="190500" y="83015"/>
            <a:ext cx="8801100" cy="1455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rgbClr val="000000"/>
                </a:solidFill>
                <a:miter lim="800000"/>
                <a:headEnd type="none" w="med" len="med"/>
                <a:tailEnd type="none" w="med" len="med"/>
              </a14:hiddenLine>
            </a:ext>
          </a:extLst>
        </p:spPr>
        <p:txBody>
          <a:bodyPr lIns="0" tIns="0" rIns="0" bIns="0"/>
          <a:lstStyle/>
          <a:p>
            <a:pPr algn="l"/>
            <a:r>
              <a:rPr lang="en-US" sz="1000" dirty="0" smtClean="0">
                <a:solidFill>
                  <a:srgbClr val="828282"/>
                </a:solidFill>
                <a:latin typeface="Helvetica Neue Light" charset="0"/>
                <a:ea typeface="ＭＳ Ｐゴシック" charset="0"/>
                <a:cs typeface="Helvetica Neue Light" charset="0"/>
                <a:sym typeface="Helvetica Neue Light" charset="0"/>
              </a:rPr>
              <a:t>Obtaining Capital: Methods of Long-Term Financing</a:t>
            </a:r>
            <a:endParaRPr lang="en-US" sz="1000" dirty="0">
              <a:solidFill>
                <a:srgbClr val="828282"/>
              </a:solidFill>
              <a:latin typeface="Helvetica Neue Light" charset="0"/>
              <a:ea typeface="ＭＳ Ｐゴシック" charset="0"/>
              <a:cs typeface="Helvetica Neue Light" charset="0"/>
              <a:sym typeface="Helvetica Neue Light" charset="0"/>
            </a:endParaRPr>
          </a:p>
        </p:txBody>
      </p:sp>
    </p:spTree>
    <p:extLst>
      <p:ext uri="{BB962C8B-B14F-4D97-AF65-F5344CB8AC3E}">
        <p14:creationId xmlns:p14="http://schemas.microsoft.com/office/powerpoint/2010/main" val="173206868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ectionimage.jpg"/>
          <p:cNvPicPr>
            <a:picLocks noChangeAspect="1"/>
          </p:cNvPicPr>
          <p:nvPr/>
        </p:nvPicPr>
        <p:blipFill>
          <a:blip r:embed="rId2">
            <a:extLst>
              <a:ext uri="{b08b9fd655a727a7f288294c55ac7c88}">
                <a14:useLocalDpi xmlns:a14="http://schemas.microsoft.com/office/drawing/2010/main" xmlns="" val="0"/>
              </a:ext>
            </a:extLst>
          </a:blip>
          <a:stretch>
            <a:fillRect/>
          </a:stretch>
        </p:blipFill>
        <p:spPr>
          <a:xfrm>
            <a:off x="152400" y="1447800"/>
            <a:ext cx="2768600" cy="1040827"/>
          </a:xfrm>
          <a:prstGeom prst="rect">
            <a:avLst/>
          </a:prstGeom>
        </p:spPr>
      </p:pic>
      <p:sp>
        <p:nvSpPr>
          <p:cNvPr id="22" name="Text Placeholder 21"/>
          <p:cNvSpPr>
            <a:spLocks noGrp="1"/>
          </p:cNvSpPr>
          <p:nvPr>
            <p:ph type="body" sz="quarter" idx="10"/>
          </p:nvPr>
        </p:nvSpPr>
        <p:spPr>
          <a:xfrm>
            <a:off x="3231005" y="1371600"/>
            <a:ext cx="5664901" cy="4800600"/>
          </a:xfrm>
        </p:spPr>
        <p:txBody>
          <a:bodyPr/>
          <a:lstStyle/>
          <a:p>
            <a:pPr marL="115888" indent="-115888"/>
            <a:r>
              <a:rPr lang="en-US" dirty="0" smtClean="0"/>
              <a:t>Defining Venture Capital</a:t>
            </a:r>
          </a:p>
          <a:p>
            <a:pPr marL="115888" indent="-115888"/>
            <a:r>
              <a:rPr lang="en-US" dirty="0" smtClean="0"/>
              <a:t>Advantages and Disadvantages of VC Financing</a:t>
            </a:r>
          </a:p>
          <a:p>
            <a:pPr marL="115888" indent="-115888"/>
            <a:r>
              <a:rPr lang="en-US" dirty="0"/>
              <a:t>IPOs </a:t>
            </a:r>
            <a:endParaRPr lang="en-US" dirty="0" smtClean="0"/>
          </a:p>
        </p:txBody>
      </p:sp>
      <p:sp>
        <p:nvSpPr>
          <p:cNvPr id="21" name="Title 20"/>
          <p:cNvSpPr>
            <a:spLocks noGrp="1"/>
          </p:cNvSpPr>
          <p:nvPr>
            <p:ph type="title"/>
          </p:nvPr>
        </p:nvSpPr>
        <p:spPr>
          <a:xfrm>
            <a:off x="152400" y="381000"/>
            <a:ext cx="8686800" cy="685800"/>
          </a:xfrm>
        </p:spPr>
        <p:txBody>
          <a:bodyPr/>
          <a:lstStyle/>
          <a:p>
            <a:r>
              <a:rPr lang="en-US" dirty="0" smtClean="0"/>
              <a:t>Venture Capital</a:t>
            </a:r>
            <a:endParaRPr lang="en-US" dirty="0"/>
          </a:p>
        </p:txBody>
      </p:sp>
      <p:sp>
        <p:nvSpPr>
          <p:cNvPr id="5" name="Rectangle 2"/>
          <p:cNvSpPr>
            <a:spLocks/>
          </p:cNvSpPr>
          <p:nvPr/>
        </p:nvSpPr>
        <p:spPr bwMode="auto">
          <a:xfrm>
            <a:off x="0" y="6815"/>
            <a:ext cx="9144000" cy="317500"/>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a:p>
        </p:txBody>
      </p:sp>
      <p:sp>
        <p:nvSpPr>
          <p:cNvPr id="6" name="Rectangle 11"/>
          <p:cNvSpPr>
            <a:spLocks/>
          </p:cNvSpPr>
          <p:nvPr/>
        </p:nvSpPr>
        <p:spPr bwMode="auto">
          <a:xfrm>
            <a:off x="190500" y="83015"/>
            <a:ext cx="8801100" cy="1455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rgbClr val="000000"/>
                </a:solidFill>
                <a:miter lim="800000"/>
                <a:headEnd type="none" w="med" len="med"/>
                <a:tailEnd type="none" w="med" len="med"/>
              </a14:hiddenLine>
            </a:ext>
          </a:extLst>
        </p:spPr>
        <p:txBody>
          <a:bodyPr lIns="0" tIns="0" rIns="0" bIns="0"/>
          <a:lstStyle/>
          <a:p>
            <a:pPr algn="l"/>
            <a:r>
              <a:rPr lang="en-US" sz="1000" dirty="0" smtClean="0">
                <a:solidFill>
                  <a:srgbClr val="828282"/>
                </a:solidFill>
                <a:latin typeface="Helvetica Neue Light" charset="0"/>
                <a:ea typeface="ＭＳ Ｐゴシック" charset="0"/>
                <a:cs typeface="Helvetica Neue Light" charset="0"/>
                <a:sym typeface="Helvetica Neue Light" charset="0"/>
              </a:rPr>
              <a:t>Obtaining Capital: Methods of Long-Term Financing &gt; Venture Capital</a:t>
            </a:r>
            <a:endParaRPr lang="en-US" sz="1000" dirty="0">
              <a:solidFill>
                <a:srgbClr val="828282"/>
              </a:solidFill>
              <a:latin typeface="Helvetica Neue Light" charset="0"/>
              <a:ea typeface="ＭＳ Ｐゴシック" charset="0"/>
              <a:cs typeface="Helvetica Neue Light" charset="0"/>
              <a:sym typeface="Helvetica Neue Light" charset="0"/>
            </a:endParaRPr>
          </a:p>
        </p:txBody>
      </p:sp>
      <p:sp>
        <p:nvSpPr>
          <p:cNvPr id="7" name="Line 6"/>
          <p:cNvSpPr>
            <a:spLocks noChangeShapeType="1"/>
          </p:cNvSpPr>
          <p:nvPr/>
        </p:nvSpPr>
        <p:spPr bwMode="auto">
          <a:xfrm>
            <a:off x="152400" y="1143000"/>
            <a:ext cx="8770937" cy="0"/>
          </a:xfrm>
          <a:prstGeom prst="line">
            <a:avLst/>
          </a:prstGeom>
          <a:noFill/>
          <a:ln w="12700" cap="flat">
            <a:solidFill>
              <a:srgbClr val="B2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8"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9"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0"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1" name="Rectangle 2"/>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pic>
        <p:nvPicPr>
          <p:cNvPr id="1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 y="6538913"/>
            <a:ext cx="1422400" cy="2174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sp>
        <p:nvSpPr>
          <p:cNvPr id="13" name="Rectangle 8"/>
          <p:cNvSpPr>
            <a:spLocks/>
          </p:cNvSpPr>
          <p:nvPr/>
        </p:nvSpPr>
        <p:spPr bwMode="auto">
          <a:xfrm>
            <a:off x="3962400" y="6477000"/>
            <a:ext cx="4318000" cy="20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0" tIns="0" rIns="0" bIns="0"/>
          <a:lstStyle/>
          <a:p>
            <a:pPr algn="r"/>
            <a:r>
              <a:rPr lang="en-US" sz="800" dirty="0">
                <a:solidFill>
                  <a:srgbClr val="828282"/>
                </a:solidFill>
                <a:latin typeface="Arial" charset="0"/>
                <a:ea typeface="ＭＳ Ｐゴシック" charset="0"/>
                <a:sym typeface="Helvetica Neue" charset="0"/>
              </a:rPr>
              <a:t>Free to share, print, make copies and changes. Get yours at </a:t>
            </a:r>
            <a:r>
              <a:rPr lang="en-US" sz="800" dirty="0" err="1">
                <a:solidFill>
                  <a:srgbClr val="828282"/>
                </a:solidFill>
                <a:latin typeface="Arial" charset="0"/>
                <a:ea typeface="ＭＳ Ｐゴシック" charset="0"/>
                <a:sym typeface="Helvetica Neue" charset="0"/>
              </a:rPr>
              <a:t>www.boundless.com</a:t>
            </a:r>
            <a:endParaRPr lang="en-US" sz="800" dirty="0">
              <a:solidFill>
                <a:srgbClr val="828282"/>
              </a:solidFill>
              <a:latin typeface="Arial" charset="0"/>
              <a:ea typeface="ＭＳ Ｐゴシック" charset="0"/>
              <a:sym typeface="Helvetica Neue" charset="0"/>
            </a:endParaRPr>
          </a:p>
        </p:txBody>
      </p:sp>
      <p:pic>
        <p:nvPicPr>
          <p:cNvPr id="14"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69300" y="6527800"/>
            <a:ext cx="625475" cy="25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sp>
        <p:nvSpPr>
          <p:cNvPr id="20" name="Rectangle 10"/>
          <p:cNvSpPr>
            <a:spLocks/>
          </p:cNvSpPr>
          <p:nvPr/>
        </p:nvSpPr>
        <p:spPr bwMode="auto">
          <a:xfrm>
            <a:off x="1676400" y="6629400"/>
            <a:ext cx="6616700" cy="22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0" tIns="0" rIns="0" bIns="0"/>
          <a:lstStyle/>
          <a:p>
            <a:pPr algn="r"/>
            <a:r>
              <a:rPr lang="en-US" sz="800" u="sng" dirty="0" smtClean="0">
                <a:solidFill>
                  <a:srgbClr val="FFFFFF"/>
                </a:solidFill>
                <a:latin typeface="Arial"/>
                <a:ea typeface="ＭＳ Ｐゴシック" charset="0"/>
                <a:cs typeface="Arial"/>
                <a:sym typeface="Helvetica Neue" charset="0"/>
                <a:hlinkClick r:id="rId5"/>
              </a:rPr>
              <a:t>www.boundless.com/finance?campaign_content=book_192_section_108&amp;campaign_term=Finance&amp;utm_campaign=powerpoint&amp;utm_medium=direct&amp;utm_source=boundless</a:t>
            </a:r>
            <a:endParaRPr lang="en-US" sz="800" u="sng" dirty="0">
              <a:solidFill>
                <a:srgbClr val="FFFFFF"/>
              </a:solidFill>
              <a:latin typeface="Arial"/>
              <a:ea typeface="ＭＳ Ｐゴシック" charset="0"/>
              <a:cs typeface="Arial"/>
              <a:sym typeface="Helvetica Neue" charset="0"/>
            </a:endParaRPr>
          </a:p>
        </p:txBody>
      </p:sp>
    </p:spTree>
    <p:extLst>
      <p:ext uri="{BB962C8B-B14F-4D97-AF65-F5344CB8AC3E}">
        <p14:creationId xmlns:p14="http://schemas.microsoft.com/office/powerpoint/2010/main" val="372285756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p:cNvSpPr>
            <a:spLocks noGrp="1"/>
          </p:cNvSpPr>
          <p:nvPr>
            <p:ph type="body" sz="quarter" idx="10"/>
          </p:nvPr>
        </p:nvSpPr>
        <p:spPr>
          <a:xfrm>
            <a:off x="228601" y="1371600"/>
            <a:ext cx="5638799" cy="4876800"/>
          </a:xfrm>
        </p:spPr>
        <p:txBody>
          <a:bodyPr/>
          <a:lstStyle/>
          <a:p>
            <a:pPr marL="115888" indent="-115888"/>
            <a:r>
              <a:rPr lang="en-US" sz="1200" dirty="0" smtClean="0"/>
              <a:t>Venture capital is the financial capital provided to early-stage high-potential start-ups unable to acquire the necessary funding through conventional means.</a:t>
            </a:r>
          </a:p>
          <a:p>
            <a:pPr marL="115888" indent="-115888"/>
            <a:r>
              <a:rPr lang="en-US" sz="1200" dirty="0" smtClean="0"/>
              <a:t>For venture capitalists, the high risk of investing is offset by the potential of high returns.</a:t>
            </a:r>
          </a:p>
          <a:p>
            <a:pPr marL="115888" indent="-115888"/>
            <a:r>
              <a:rPr lang="en-US" sz="1200" dirty="0" smtClean="0"/>
              <a:t>Venture capitalists typically spread out their fund over a number of investments so that returns from successful investments will outweigh the losses from failed ventures.</a:t>
            </a:r>
          </a:p>
          <a:p>
            <a:pPr marL="115888" indent="-115888"/>
            <a:r>
              <a:rPr lang="en-US" sz="1200" dirty="0" smtClean="0"/>
              <a:t>Venture capitalists take an active role in a company's performance; guidance, expertise, and industry connections can be just as valuable as financial capital.</a:t>
            </a:r>
          </a:p>
        </p:txBody>
      </p:sp>
      <p:sp>
        <p:nvSpPr>
          <p:cNvPr id="4" name="Title 3"/>
          <p:cNvSpPr>
            <a:spLocks noGrp="1"/>
          </p:cNvSpPr>
          <p:nvPr>
            <p:ph type="title"/>
          </p:nvPr>
        </p:nvSpPr>
        <p:spPr/>
        <p:txBody>
          <a:bodyPr/>
          <a:lstStyle/>
          <a:p>
            <a:r>
              <a:rPr lang="en-US" dirty="0" smtClean="0"/>
              <a:t>Defining Venture Capital</a:t>
            </a:r>
            <a:endParaRPr lang="en-US" dirty="0"/>
          </a:p>
        </p:txBody>
      </p:sp>
      <p:sp>
        <p:nvSpPr>
          <p:cNvPr id="6" name="Rectangle 2"/>
          <p:cNvSpPr>
            <a:spLocks/>
          </p:cNvSpPr>
          <p:nvPr/>
        </p:nvSpPr>
        <p:spPr bwMode="auto">
          <a:xfrm>
            <a:off x="0" y="6815"/>
            <a:ext cx="9144000" cy="317500"/>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a:p>
        </p:txBody>
      </p:sp>
      <p:sp>
        <p:nvSpPr>
          <p:cNvPr id="8"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9"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0"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3" name="Rectangle 2"/>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pic>
        <p:nvPicPr>
          <p:cNvPr id="14"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 y="6538913"/>
            <a:ext cx="1422400" cy="2174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pic>
        <p:nvPicPr>
          <p:cNvPr id="15"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69300" y="6527800"/>
            <a:ext cx="625475" cy="25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sp>
        <p:nvSpPr>
          <p:cNvPr id="16" name="Rectangle 8"/>
          <p:cNvSpPr>
            <a:spLocks/>
          </p:cNvSpPr>
          <p:nvPr/>
        </p:nvSpPr>
        <p:spPr bwMode="auto">
          <a:xfrm>
            <a:off x="3962400" y="6477000"/>
            <a:ext cx="4318000" cy="20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0" tIns="0" rIns="0" bIns="0"/>
          <a:lstStyle/>
          <a:p>
            <a:pPr algn="r"/>
            <a:r>
              <a:rPr lang="en-US" sz="800" dirty="0">
                <a:solidFill>
                  <a:srgbClr val="828282"/>
                </a:solidFill>
                <a:latin typeface="Arial" charset="0"/>
                <a:ea typeface="ＭＳ Ｐゴシック" charset="0"/>
                <a:sym typeface="Helvetica Neue" charset="0"/>
              </a:rPr>
              <a:t>Free to share, print, make copies and changes. Get yours at </a:t>
            </a:r>
            <a:r>
              <a:rPr lang="en-US" sz="800" dirty="0" err="1">
                <a:solidFill>
                  <a:srgbClr val="828282"/>
                </a:solidFill>
                <a:latin typeface="Arial" charset="0"/>
                <a:ea typeface="ＭＳ Ｐゴシック" charset="0"/>
                <a:sym typeface="Helvetica Neue" charset="0"/>
              </a:rPr>
              <a:t>www.boundless.com</a:t>
            </a:r>
            <a:endParaRPr lang="en-US" sz="800" dirty="0">
              <a:solidFill>
                <a:srgbClr val="828282"/>
              </a:solidFill>
              <a:latin typeface="Arial" charset="0"/>
              <a:ea typeface="ＭＳ Ｐゴシック" charset="0"/>
              <a:sym typeface="Helvetica Neue" charset="0"/>
            </a:endParaRPr>
          </a:p>
        </p:txBody>
      </p:sp>
      <p:sp>
        <p:nvSpPr>
          <p:cNvPr id="17" name="Rectangle 10"/>
          <p:cNvSpPr>
            <a:spLocks/>
          </p:cNvSpPr>
          <p:nvPr/>
        </p:nvSpPr>
        <p:spPr bwMode="auto">
          <a:xfrm>
            <a:off x="1676400" y="6629400"/>
            <a:ext cx="6616700" cy="22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0" tIns="0" rIns="0" bIns="0"/>
          <a:lstStyle/>
          <a:p>
            <a:pPr algn="r"/>
            <a:r>
              <a:rPr lang="en-US" sz="800" u="sng" dirty="0" smtClean="0">
                <a:solidFill>
                  <a:srgbClr val="FFFFFF"/>
                </a:solidFill>
                <a:latin typeface="Arial"/>
                <a:ea typeface="ＭＳ Ｐゴシック" charset="0"/>
                <a:cs typeface="Arial"/>
                <a:sym typeface="Helvetica Neue" charset="0"/>
                <a:hlinkClick r:id="rId4"/>
              </a:rPr>
              <a:t>www.boundless.com/finance/textbooks/boundless-finance-textbook/obtaining-capital-methods-of-long-term-financing-14/venture-capital-108/defining-venture-capital-459-7541?campaign_content=book_192_section_108&amp;campaign_term=Finance&amp;utm_campaign=powerpoint&amp;utm_medium=direct&amp;utm_source=boundless</a:t>
            </a:r>
            <a:endParaRPr lang="en-US" sz="800" u="sng" dirty="0">
              <a:solidFill>
                <a:srgbClr val="FFFFFF"/>
              </a:solidFill>
              <a:latin typeface="Arial"/>
              <a:ea typeface="ＭＳ Ｐゴシック" charset="0"/>
              <a:cs typeface="Arial"/>
              <a:sym typeface="Helvetica Neue" charset="0"/>
            </a:endParaRPr>
          </a:p>
        </p:txBody>
      </p:sp>
      <p:sp>
        <p:nvSpPr>
          <p:cNvPr id="21" name="Line 6"/>
          <p:cNvSpPr>
            <a:spLocks noChangeShapeType="1"/>
          </p:cNvSpPr>
          <p:nvPr/>
        </p:nvSpPr>
        <p:spPr bwMode="auto">
          <a:xfrm>
            <a:off x="228600" y="1143000"/>
            <a:ext cx="8694737" cy="0"/>
          </a:xfrm>
          <a:prstGeom prst="line">
            <a:avLst/>
          </a:prstGeom>
          <a:noFill/>
          <a:ln w="12700" cap="flat">
            <a:solidFill>
              <a:srgbClr val="B2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2" name="TextBox 21"/>
          <p:cNvSpPr txBox="1"/>
          <p:nvPr/>
        </p:nvSpPr>
        <p:spPr>
          <a:xfrm>
            <a:off x="6172200" y="3657600"/>
            <a:ext cx="2743200" cy="492443"/>
          </a:xfrm>
          <a:prstGeom prst="rect">
            <a:avLst/>
          </a:prstGeom>
          <a:noFill/>
        </p:spPr>
        <p:txBody>
          <a:bodyPr wrap="square" lIns="0" tIns="0" rIns="0" bIns="0" rtlCol="0" anchor="t">
            <a:spAutoFit/>
          </a:bodyPr>
          <a:lstStyle/>
          <a:p>
            <a:pPr algn="l"/>
            <a:r>
              <a:rPr lang="en-US" sz="1000" dirty="0" smtClean="0">
                <a:solidFill>
                  <a:schemeClr val="bg2"/>
                </a:solidFill>
                <a:latin typeface="Arial"/>
                <a:cs typeface="Arial"/>
              </a:rPr>
              <a:t>Venture capital funds revolutionary social networking services</a:t>
            </a:r>
          </a:p>
          <a:p>
            <a:pPr algn="l">
              <a:lnSpc>
                <a:spcPct val="150000"/>
              </a:lnSpc>
            </a:pPr>
            <a:r>
              <a:rPr lang="en-US" sz="800" u="sng" dirty="0" smtClean="0">
                <a:solidFill>
                  <a:srgbClr val="FFFFFF"/>
                </a:solidFill>
                <a:latin typeface="Arial"/>
                <a:ea typeface="ＭＳ Ｐゴシック" charset="0"/>
                <a:cs typeface="Arial"/>
                <a:sym typeface="Helvetica Neue" charset="0"/>
                <a:hlinkClick r:id="rId5"/>
              </a:rPr>
              <a:t>View on Boundless.com</a:t>
            </a:r>
            <a:endParaRPr lang="en-US" sz="800" u="sng" dirty="0">
              <a:solidFill>
                <a:srgbClr val="FFFFFF"/>
              </a:solidFill>
              <a:latin typeface="Arial"/>
              <a:ea typeface="ＭＳ Ｐゴシック" charset="0"/>
              <a:cs typeface="Arial"/>
              <a:sym typeface="Helvetica Neue" charset="0"/>
            </a:endParaRPr>
          </a:p>
          <a:p>
            <a:pPr algn="l"/>
            <a:endParaRPr lang="en-US" sz="1000" dirty="0">
              <a:solidFill>
                <a:schemeClr val="bg2"/>
              </a:solidFill>
              <a:latin typeface="Arial"/>
              <a:cs typeface="Arial"/>
            </a:endParaRPr>
          </a:p>
        </p:txBody>
      </p:sp>
      <p:sp>
        <p:nvSpPr>
          <p:cNvPr id="18" name="Rectangle 11"/>
          <p:cNvSpPr>
            <a:spLocks/>
          </p:cNvSpPr>
          <p:nvPr/>
        </p:nvSpPr>
        <p:spPr bwMode="auto">
          <a:xfrm>
            <a:off x="190500" y="83015"/>
            <a:ext cx="8801100" cy="1455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rgbClr val="000000"/>
                </a:solidFill>
                <a:miter lim="800000"/>
                <a:headEnd type="none" w="med" len="med"/>
                <a:tailEnd type="none" w="med" len="med"/>
              </a14:hiddenLine>
            </a:ext>
          </a:extLst>
        </p:spPr>
        <p:txBody>
          <a:bodyPr lIns="0" tIns="0" rIns="0" bIns="0"/>
          <a:lstStyle/>
          <a:p>
            <a:pPr algn="l"/>
            <a:r>
              <a:rPr lang="en-US" sz="1000" dirty="0" smtClean="0">
                <a:solidFill>
                  <a:srgbClr val="828282"/>
                </a:solidFill>
                <a:latin typeface="Helvetica Neue Light" charset="0"/>
                <a:ea typeface="ＭＳ Ｐゴシック" charset="0"/>
                <a:cs typeface="Helvetica Neue Light" charset="0"/>
                <a:sym typeface="Helvetica Neue Light" charset="0"/>
              </a:rPr>
              <a:t>Obtaining Capital: Methods of Long-Term Financing &gt; Venture Capital</a:t>
            </a:r>
            <a:endParaRPr lang="en-US" sz="1000" dirty="0">
              <a:solidFill>
                <a:srgbClr val="828282"/>
              </a:solidFill>
              <a:latin typeface="Helvetica Neue Light" charset="0"/>
              <a:ea typeface="ＭＳ Ｐゴシック" charset="0"/>
              <a:cs typeface="Helvetica Neue Light" charset="0"/>
              <a:sym typeface="Helvetica Neue Light" charset="0"/>
            </a:endParaRPr>
          </a:p>
        </p:txBody>
      </p:sp>
      <p:pic>
        <p:nvPicPr>
          <p:cNvPr id="2" name="Picture 1" descr="conceptimage.jpg"/>
          <p:cNvPicPr>
            <a:picLocks noChangeAspect="1"/>
          </p:cNvPicPr>
          <p:nvPr/>
        </p:nvPicPr>
        <p:blipFill>
          <a:blip r:embed="rId6">
            <a:extLst>
              <a:ext uri="{b08b9fd655a727a7f288294c55ac7c88}">
                <a14:useLocalDpi xmlns:a14="http://schemas.microsoft.com/office/drawing/2010/main" xmlns="" val="0"/>
              </a:ext>
            </a:extLst>
          </a:blip>
          <a:stretch>
            <a:fillRect/>
          </a:stretch>
        </p:blipFill>
        <p:spPr>
          <a:xfrm>
            <a:off x="6146800" y="1447800"/>
            <a:ext cx="2768600" cy="1040827"/>
          </a:xfrm>
          <a:prstGeom prst="rect">
            <a:avLst/>
          </a:prstGeom>
        </p:spPr>
      </p:pic>
    </p:spTree>
    <p:extLst>
      <p:ext uri="{BB962C8B-B14F-4D97-AF65-F5344CB8AC3E}">
        <p14:creationId xmlns:p14="http://schemas.microsoft.com/office/powerpoint/2010/main" val="16656884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p:cNvSpPr>
            <a:spLocks noGrp="1"/>
          </p:cNvSpPr>
          <p:nvPr>
            <p:ph type="body" sz="quarter" idx="10"/>
          </p:nvPr>
        </p:nvSpPr>
        <p:spPr>
          <a:xfrm>
            <a:off x="228601" y="1371600"/>
            <a:ext cx="5638799" cy="4876800"/>
          </a:xfrm>
        </p:spPr>
        <p:txBody>
          <a:bodyPr/>
          <a:lstStyle/>
          <a:p>
            <a:pPr marL="115888" indent="-115888"/>
            <a:r>
              <a:rPr lang="en-US" sz="1200" dirty="0" smtClean="0"/>
              <a:t>With VC financing, companies can acquire large sums of capital that would not be possible through bank loans or other conventional methods.</a:t>
            </a:r>
          </a:p>
          <a:p>
            <a:pPr marL="115888" indent="-115888"/>
            <a:r>
              <a:rPr lang="en-US" sz="1200" dirty="0" smtClean="0"/>
              <a:t>Venture capitalists provide expertise and industry connections that can be extremely valuable.</a:t>
            </a:r>
          </a:p>
          <a:p>
            <a:pPr marL="115888" indent="-115888"/>
            <a:r>
              <a:rPr lang="en-US" sz="1200" dirty="0" smtClean="0"/>
              <a:t>Accounting and legal costs make securing a VC deal a difficult process. If a deal is secured, VC investors will be highly involved in deciding on the company's strategic direction.</a:t>
            </a:r>
          </a:p>
        </p:txBody>
      </p:sp>
      <p:sp>
        <p:nvSpPr>
          <p:cNvPr id="4" name="Title 3"/>
          <p:cNvSpPr>
            <a:spLocks noGrp="1"/>
          </p:cNvSpPr>
          <p:nvPr>
            <p:ph type="title"/>
          </p:nvPr>
        </p:nvSpPr>
        <p:spPr/>
        <p:txBody>
          <a:bodyPr/>
          <a:lstStyle/>
          <a:p>
            <a:r>
              <a:rPr lang="en-US" dirty="0" smtClean="0"/>
              <a:t>Advantages and Disadvantages of VC Financing</a:t>
            </a:r>
            <a:endParaRPr lang="en-US" dirty="0"/>
          </a:p>
        </p:txBody>
      </p:sp>
      <p:sp>
        <p:nvSpPr>
          <p:cNvPr id="6" name="Rectangle 2"/>
          <p:cNvSpPr>
            <a:spLocks/>
          </p:cNvSpPr>
          <p:nvPr/>
        </p:nvSpPr>
        <p:spPr bwMode="auto">
          <a:xfrm>
            <a:off x="0" y="6815"/>
            <a:ext cx="9144000" cy="317500"/>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a:p>
        </p:txBody>
      </p:sp>
      <p:sp>
        <p:nvSpPr>
          <p:cNvPr id="8"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9"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0"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3" name="Rectangle 2"/>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pic>
        <p:nvPicPr>
          <p:cNvPr id="14"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 y="6538913"/>
            <a:ext cx="1422400" cy="2174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pic>
        <p:nvPicPr>
          <p:cNvPr id="15"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69300" y="6527800"/>
            <a:ext cx="625475" cy="25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sp>
        <p:nvSpPr>
          <p:cNvPr id="16" name="Rectangle 8"/>
          <p:cNvSpPr>
            <a:spLocks/>
          </p:cNvSpPr>
          <p:nvPr/>
        </p:nvSpPr>
        <p:spPr bwMode="auto">
          <a:xfrm>
            <a:off x="3962400" y="6477000"/>
            <a:ext cx="4318000" cy="20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0" tIns="0" rIns="0" bIns="0"/>
          <a:lstStyle/>
          <a:p>
            <a:pPr algn="r"/>
            <a:r>
              <a:rPr lang="en-US" sz="800" dirty="0">
                <a:solidFill>
                  <a:srgbClr val="828282"/>
                </a:solidFill>
                <a:latin typeface="Arial" charset="0"/>
                <a:ea typeface="ＭＳ Ｐゴシック" charset="0"/>
                <a:sym typeface="Helvetica Neue" charset="0"/>
              </a:rPr>
              <a:t>Free to share, print, make copies and changes. Get yours at </a:t>
            </a:r>
            <a:r>
              <a:rPr lang="en-US" sz="800" dirty="0" err="1">
                <a:solidFill>
                  <a:srgbClr val="828282"/>
                </a:solidFill>
                <a:latin typeface="Arial" charset="0"/>
                <a:ea typeface="ＭＳ Ｐゴシック" charset="0"/>
                <a:sym typeface="Helvetica Neue" charset="0"/>
              </a:rPr>
              <a:t>www.boundless.com</a:t>
            </a:r>
            <a:endParaRPr lang="en-US" sz="800" dirty="0">
              <a:solidFill>
                <a:srgbClr val="828282"/>
              </a:solidFill>
              <a:latin typeface="Arial" charset="0"/>
              <a:ea typeface="ＭＳ Ｐゴシック" charset="0"/>
              <a:sym typeface="Helvetica Neue" charset="0"/>
            </a:endParaRPr>
          </a:p>
        </p:txBody>
      </p:sp>
      <p:sp>
        <p:nvSpPr>
          <p:cNvPr id="17" name="Rectangle 10"/>
          <p:cNvSpPr>
            <a:spLocks/>
          </p:cNvSpPr>
          <p:nvPr/>
        </p:nvSpPr>
        <p:spPr bwMode="auto">
          <a:xfrm>
            <a:off x="1676400" y="6629400"/>
            <a:ext cx="6616700" cy="22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0" tIns="0" rIns="0" bIns="0"/>
          <a:lstStyle/>
          <a:p>
            <a:pPr algn="r"/>
            <a:r>
              <a:rPr lang="en-US" sz="800" u="sng" dirty="0" smtClean="0">
                <a:solidFill>
                  <a:srgbClr val="FFFFFF"/>
                </a:solidFill>
                <a:latin typeface="Arial"/>
                <a:ea typeface="ＭＳ Ｐゴシック" charset="0"/>
                <a:cs typeface="Arial"/>
                <a:sym typeface="Helvetica Neue" charset="0"/>
                <a:hlinkClick r:id="rId4"/>
              </a:rPr>
              <a:t>www.boundless.com/finance/textbooks/boundless-finance-textbook/obtaining-capital-methods-of-long-term-financing-14/venture-capital-108/advantages-and-disadvantages-of-vc-financing-460-5151?campaign_content=book_192_section_108&amp;campaign_term=Finance&amp;utm_campaign=powerpoint&amp;utm_medium=direct&amp;utm_source=boundless</a:t>
            </a:r>
            <a:endParaRPr lang="en-US" sz="800" u="sng" dirty="0">
              <a:solidFill>
                <a:srgbClr val="FFFFFF"/>
              </a:solidFill>
              <a:latin typeface="Arial"/>
              <a:ea typeface="ＭＳ Ｐゴシック" charset="0"/>
              <a:cs typeface="Arial"/>
              <a:sym typeface="Helvetica Neue" charset="0"/>
            </a:endParaRPr>
          </a:p>
        </p:txBody>
      </p:sp>
      <p:sp>
        <p:nvSpPr>
          <p:cNvPr id="21" name="Line 6"/>
          <p:cNvSpPr>
            <a:spLocks noChangeShapeType="1"/>
          </p:cNvSpPr>
          <p:nvPr/>
        </p:nvSpPr>
        <p:spPr bwMode="auto">
          <a:xfrm>
            <a:off x="228600" y="1143000"/>
            <a:ext cx="8694737" cy="0"/>
          </a:xfrm>
          <a:prstGeom prst="line">
            <a:avLst/>
          </a:prstGeom>
          <a:noFill/>
          <a:ln w="12700" cap="flat">
            <a:solidFill>
              <a:srgbClr val="B2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2" name="TextBox 21"/>
          <p:cNvSpPr txBox="1"/>
          <p:nvPr/>
        </p:nvSpPr>
        <p:spPr>
          <a:xfrm>
            <a:off x="6172200" y="3657600"/>
            <a:ext cx="2743200" cy="492443"/>
          </a:xfrm>
          <a:prstGeom prst="rect">
            <a:avLst/>
          </a:prstGeom>
          <a:noFill/>
        </p:spPr>
        <p:txBody>
          <a:bodyPr wrap="square" lIns="0" tIns="0" rIns="0" bIns="0" rtlCol="0" anchor="t">
            <a:spAutoFit/>
          </a:bodyPr>
          <a:lstStyle/>
          <a:p>
            <a:pPr algn="l"/>
            <a:r>
              <a:rPr lang="en-US" sz="1000" dirty="0" smtClean="0">
                <a:solidFill>
                  <a:schemeClr val="bg2"/>
                </a:solidFill>
                <a:latin typeface="Arial"/>
                <a:cs typeface="Arial"/>
              </a:rPr>
              <a:t>Weighing advantages and disadvantages</a:t>
            </a:r>
          </a:p>
          <a:p>
            <a:pPr algn="l">
              <a:lnSpc>
                <a:spcPct val="150000"/>
              </a:lnSpc>
            </a:pPr>
            <a:r>
              <a:rPr lang="en-US" sz="800" u="sng" dirty="0" smtClean="0">
                <a:solidFill>
                  <a:srgbClr val="FFFFFF"/>
                </a:solidFill>
                <a:latin typeface="Arial"/>
                <a:ea typeface="ＭＳ Ｐゴシック" charset="0"/>
                <a:cs typeface="Arial"/>
                <a:sym typeface="Helvetica Neue" charset="0"/>
                <a:hlinkClick r:id="rId5"/>
              </a:rPr>
              <a:t>View on Boundless.com</a:t>
            </a:r>
            <a:endParaRPr lang="en-US" sz="800" u="sng" dirty="0">
              <a:solidFill>
                <a:srgbClr val="FFFFFF"/>
              </a:solidFill>
              <a:latin typeface="Arial"/>
              <a:ea typeface="ＭＳ Ｐゴシック" charset="0"/>
              <a:cs typeface="Arial"/>
              <a:sym typeface="Helvetica Neue" charset="0"/>
            </a:endParaRPr>
          </a:p>
          <a:p>
            <a:pPr algn="l"/>
            <a:endParaRPr lang="en-US" sz="1000" dirty="0">
              <a:solidFill>
                <a:schemeClr val="bg2"/>
              </a:solidFill>
              <a:latin typeface="Arial"/>
              <a:cs typeface="Arial"/>
            </a:endParaRPr>
          </a:p>
        </p:txBody>
      </p:sp>
      <p:sp>
        <p:nvSpPr>
          <p:cNvPr id="18" name="Rectangle 11"/>
          <p:cNvSpPr>
            <a:spLocks/>
          </p:cNvSpPr>
          <p:nvPr/>
        </p:nvSpPr>
        <p:spPr bwMode="auto">
          <a:xfrm>
            <a:off x="190500" y="83015"/>
            <a:ext cx="8801100" cy="1455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rgbClr val="000000"/>
                </a:solidFill>
                <a:miter lim="800000"/>
                <a:headEnd type="none" w="med" len="med"/>
                <a:tailEnd type="none" w="med" len="med"/>
              </a14:hiddenLine>
            </a:ext>
          </a:extLst>
        </p:spPr>
        <p:txBody>
          <a:bodyPr lIns="0" tIns="0" rIns="0" bIns="0"/>
          <a:lstStyle/>
          <a:p>
            <a:pPr algn="l"/>
            <a:r>
              <a:rPr lang="en-US" sz="1000" dirty="0" smtClean="0">
                <a:solidFill>
                  <a:srgbClr val="828282"/>
                </a:solidFill>
                <a:latin typeface="Helvetica Neue Light" charset="0"/>
                <a:ea typeface="ＭＳ Ｐゴシック" charset="0"/>
                <a:cs typeface="Helvetica Neue Light" charset="0"/>
                <a:sym typeface="Helvetica Neue Light" charset="0"/>
              </a:rPr>
              <a:t>Obtaining Capital: Methods of Long-Term Financing &gt; Venture Capital</a:t>
            </a:r>
            <a:endParaRPr lang="en-US" sz="1000" dirty="0">
              <a:solidFill>
                <a:srgbClr val="828282"/>
              </a:solidFill>
              <a:latin typeface="Helvetica Neue Light" charset="0"/>
              <a:ea typeface="ＭＳ Ｐゴシック" charset="0"/>
              <a:cs typeface="Helvetica Neue Light" charset="0"/>
              <a:sym typeface="Helvetica Neue Light" charset="0"/>
            </a:endParaRPr>
          </a:p>
        </p:txBody>
      </p:sp>
      <p:pic>
        <p:nvPicPr>
          <p:cNvPr id="2" name="Picture 1" descr="conceptimage.jpg"/>
          <p:cNvPicPr>
            <a:picLocks noChangeAspect="1"/>
          </p:cNvPicPr>
          <p:nvPr/>
        </p:nvPicPr>
        <p:blipFill>
          <a:blip r:embed="rId6">
            <a:extLst>
              <a:ext uri="{50bd821d2579345a5d33fea19d559c48}">
                <a14:useLocalDpi xmlns:a14="http://schemas.microsoft.com/office/drawing/2010/main" xmlns="" val="0"/>
              </a:ext>
            </a:extLst>
          </a:blip>
          <a:stretch>
            <a:fillRect/>
          </a:stretch>
        </p:blipFill>
        <p:spPr>
          <a:xfrm>
            <a:off x="6146800" y="1447800"/>
            <a:ext cx="2601172" cy="2070100"/>
          </a:xfrm>
          <a:prstGeom prst="rect">
            <a:avLst/>
          </a:prstGeom>
        </p:spPr>
      </p:pic>
    </p:spTree>
    <p:extLst>
      <p:ext uri="{BB962C8B-B14F-4D97-AF65-F5344CB8AC3E}">
        <p14:creationId xmlns:p14="http://schemas.microsoft.com/office/powerpoint/2010/main" val="16656884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p:cNvSpPr>
            <a:spLocks noGrp="1"/>
          </p:cNvSpPr>
          <p:nvPr>
            <p:ph type="body" sz="quarter" idx="10"/>
          </p:nvPr>
        </p:nvSpPr>
        <p:spPr>
          <a:xfrm>
            <a:off x="228601" y="1371600"/>
            <a:ext cx="5638799" cy="4876800"/>
          </a:xfrm>
        </p:spPr>
        <p:txBody>
          <a:bodyPr/>
          <a:lstStyle/>
          <a:p>
            <a:pPr marL="115888" indent="-115888"/>
            <a:r>
              <a:rPr lang="en-US" sz="1200" dirty="0" smtClean="0"/>
              <a:t>An initial public offering is the first time a company's stock is sold to the general public on a securities exchange, transforming the company from private to public. Though unpredictable and potentially costly, IPOs give benefits like increased access to financial markets and more capital.</a:t>
            </a:r>
          </a:p>
          <a:p>
            <a:pPr marL="115888" indent="-115888"/>
            <a:r>
              <a:rPr lang="en-US" sz="1200" dirty="0" smtClean="0"/>
              <a:t>Venture capitalists gain both financial returns and professional reputation from successful IPOs.</a:t>
            </a:r>
          </a:p>
          <a:p>
            <a:pPr marL="115888" indent="-115888"/>
            <a:r>
              <a:rPr lang="en-US" sz="1200" dirty="0" smtClean="0"/>
              <a:t>For venture-backed companies, their VC investors often expect the company to go public within a certain time frame so that they can sell or distribute their holdings of the company and exit the investment.</a:t>
            </a:r>
          </a:p>
          <a:p>
            <a:pPr marL="115888" indent="-115888"/>
            <a:r>
              <a:rPr lang="en-US" sz="1200" dirty="0" smtClean="0"/>
              <a:t>Venture capitalists protect their ability to sell shares by contracting for registration rights prior to agreeing on funding the company. Demand rights allow the investors to initiate an IPO, while piggyback rights allow investors to sell when the company initiates an IPO.</a:t>
            </a:r>
          </a:p>
          <a:p>
            <a:pPr marL="115888" indent="-115888"/>
            <a:r>
              <a:rPr lang="en-US" sz="1200" dirty="0" smtClean="0"/>
              <a:t>If the IPO market is weak, this threatens the venture capitalists' chances of a successful exit. The VC investors may instead select a different method of exit, or they can wait and hope for the market to improve.</a:t>
            </a:r>
          </a:p>
        </p:txBody>
      </p:sp>
      <p:sp>
        <p:nvSpPr>
          <p:cNvPr id="4" name="Title 3"/>
          <p:cNvSpPr>
            <a:spLocks noGrp="1"/>
          </p:cNvSpPr>
          <p:nvPr>
            <p:ph type="title"/>
          </p:nvPr>
        </p:nvSpPr>
        <p:spPr/>
        <p:txBody>
          <a:bodyPr/>
          <a:lstStyle/>
          <a:p>
            <a:r>
              <a:rPr lang="en-US" dirty="0" smtClean="0"/>
              <a:t>IPOs</a:t>
            </a:r>
            <a:endParaRPr lang="en-US" dirty="0"/>
          </a:p>
        </p:txBody>
      </p:sp>
      <p:sp>
        <p:nvSpPr>
          <p:cNvPr id="6" name="Rectangle 2"/>
          <p:cNvSpPr>
            <a:spLocks/>
          </p:cNvSpPr>
          <p:nvPr/>
        </p:nvSpPr>
        <p:spPr bwMode="auto">
          <a:xfrm>
            <a:off x="0" y="6815"/>
            <a:ext cx="9144000" cy="317500"/>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a:p>
        </p:txBody>
      </p:sp>
      <p:sp>
        <p:nvSpPr>
          <p:cNvPr id="8"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9"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0"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3" name="Rectangle 2"/>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pic>
        <p:nvPicPr>
          <p:cNvPr id="14"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 y="6538913"/>
            <a:ext cx="1422400" cy="2174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pic>
        <p:nvPicPr>
          <p:cNvPr id="15"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69300" y="6527800"/>
            <a:ext cx="625475" cy="25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sp>
        <p:nvSpPr>
          <p:cNvPr id="16" name="Rectangle 8"/>
          <p:cNvSpPr>
            <a:spLocks/>
          </p:cNvSpPr>
          <p:nvPr/>
        </p:nvSpPr>
        <p:spPr bwMode="auto">
          <a:xfrm>
            <a:off x="3962400" y="6477000"/>
            <a:ext cx="4318000" cy="20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0" tIns="0" rIns="0" bIns="0"/>
          <a:lstStyle/>
          <a:p>
            <a:pPr algn="r"/>
            <a:r>
              <a:rPr lang="en-US" sz="800" dirty="0">
                <a:solidFill>
                  <a:srgbClr val="828282"/>
                </a:solidFill>
                <a:latin typeface="Arial" charset="0"/>
                <a:ea typeface="ＭＳ Ｐゴシック" charset="0"/>
                <a:sym typeface="Helvetica Neue" charset="0"/>
              </a:rPr>
              <a:t>Free to share, print, make copies and changes. Get yours at </a:t>
            </a:r>
            <a:r>
              <a:rPr lang="en-US" sz="800" dirty="0" err="1">
                <a:solidFill>
                  <a:srgbClr val="828282"/>
                </a:solidFill>
                <a:latin typeface="Arial" charset="0"/>
                <a:ea typeface="ＭＳ Ｐゴシック" charset="0"/>
                <a:sym typeface="Helvetica Neue" charset="0"/>
              </a:rPr>
              <a:t>www.boundless.com</a:t>
            </a:r>
            <a:endParaRPr lang="en-US" sz="800" dirty="0">
              <a:solidFill>
                <a:srgbClr val="828282"/>
              </a:solidFill>
              <a:latin typeface="Arial" charset="0"/>
              <a:ea typeface="ＭＳ Ｐゴシック" charset="0"/>
              <a:sym typeface="Helvetica Neue" charset="0"/>
            </a:endParaRPr>
          </a:p>
        </p:txBody>
      </p:sp>
      <p:sp>
        <p:nvSpPr>
          <p:cNvPr id="17" name="Rectangle 10"/>
          <p:cNvSpPr>
            <a:spLocks/>
          </p:cNvSpPr>
          <p:nvPr/>
        </p:nvSpPr>
        <p:spPr bwMode="auto">
          <a:xfrm>
            <a:off x="1676400" y="6629400"/>
            <a:ext cx="6616700" cy="22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0" tIns="0" rIns="0" bIns="0"/>
          <a:lstStyle/>
          <a:p>
            <a:pPr algn="r"/>
            <a:r>
              <a:rPr lang="en-US" sz="800" u="sng" dirty="0" smtClean="0">
                <a:solidFill>
                  <a:srgbClr val="FFFFFF"/>
                </a:solidFill>
                <a:latin typeface="Arial"/>
                <a:ea typeface="ＭＳ Ｐゴシック" charset="0"/>
                <a:cs typeface="Arial"/>
                <a:sym typeface="Helvetica Neue" charset="0"/>
                <a:hlinkClick r:id="rId4"/>
              </a:rPr>
              <a:t>www.boundless.com/finance/textbooks/boundless-finance-textbook/obtaining-capital-methods-of-long-term-financing-14/venture-capital-108/ipos-461-8365?campaign_content=book_192_section_108&amp;campaign_term=Finance&amp;utm_campaign=powerpoint&amp;utm_medium=direct&amp;utm_source=boundless</a:t>
            </a:r>
            <a:endParaRPr lang="en-US" sz="800" u="sng" dirty="0">
              <a:solidFill>
                <a:srgbClr val="FFFFFF"/>
              </a:solidFill>
              <a:latin typeface="Arial"/>
              <a:ea typeface="ＭＳ Ｐゴシック" charset="0"/>
              <a:cs typeface="Arial"/>
              <a:sym typeface="Helvetica Neue" charset="0"/>
            </a:endParaRPr>
          </a:p>
        </p:txBody>
      </p:sp>
      <p:sp>
        <p:nvSpPr>
          <p:cNvPr id="21" name="Line 6"/>
          <p:cNvSpPr>
            <a:spLocks noChangeShapeType="1"/>
          </p:cNvSpPr>
          <p:nvPr/>
        </p:nvSpPr>
        <p:spPr bwMode="auto">
          <a:xfrm>
            <a:off x="228600" y="1143000"/>
            <a:ext cx="8694737" cy="0"/>
          </a:xfrm>
          <a:prstGeom prst="line">
            <a:avLst/>
          </a:prstGeom>
          <a:noFill/>
          <a:ln w="12700" cap="flat">
            <a:solidFill>
              <a:srgbClr val="B2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2" name="TextBox 21"/>
          <p:cNvSpPr txBox="1"/>
          <p:nvPr/>
        </p:nvSpPr>
        <p:spPr>
          <a:xfrm>
            <a:off x="6172200" y="3657600"/>
            <a:ext cx="2743200" cy="492443"/>
          </a:xfrm>
          <a:prstGeom prst="rect">
            <a:avLst/>
          </a:prstGeom>
          <a:noFill/>
        </p:spPr>
        <p:txBody>
          <a:bodyPr wrap="square" lIns="0" tIns="0" rIns="0" bIns="0" rtlCol="0" anchor="t">
            <a:spAutoFit/>
          </a:bodyPr>
          <a:lstStyle/>
          <a:p>
            <a:pPr algn="l"/>
            <a:r>
              <a:rPr lang="en-US" sz="1000" dirty="0" smtClean="0">
                <a:solidFill>
                  <a:schemeClr val="bg2"/>
                </a:solidFill>
                <a:latin typeface="Arial"/>
                <a:cs typeface="Arial"/>
              </a:rPr>
              <a:t>Apple Computers IPO Prospectus</a:t>
            </a:r>
          </a:p>
          <a:p>
            <a:pPr algn="l">
              <a:lnSpc>
                <a:spcPct val="150000"/>
              </a:lnSpc>
            </a:pPr>
            <a:r>
              <a:rPr lang="en-US" sz="800" u="sng" dirty="0" smtClean="0">
                <a:solidFill>
                  <a:srgbClr val="FFFFFF"/>
                </a:solidFill>
                <a:latin typeface="Arial"/>
                <a:ea typeface="ＭＳ Ｐゴシック" charset="0"/>
                <a:cs typeface="Arial"/>
                <a:sym typeface="Helvetica Neue" charset="0"/>
                <a:hlinkClick r:id="rId5"/>
              </a:rPr>
              <a:t>View on Boundless.com</a:t>
            </a:r>
            <a:endParaRPr lang="en-US" sz="800" u="sng" dirty="0">
              <a:solidFill>
                <a:srgbClr val="FFFFFF"/>
              </a:solidFill>
              <a:latin typeface="Arial"/>
              <a:ea typeface="ＭＳ Ｐゴシック" charset="0"/>
              <a:cs typeface="Arial"/>
              <a:sym typeface="Helvetica Neue" charset="0"/>
            </a:endParaRPr>
          </a:p>
          <a:p>
            <a:pPr algn="l"/>
            <a:endParaRPr lang="en-US" sz="1000" dirty="0">
              <a:solidFill>
                <a:schemeClr val="bg2"/>
              </a:solidFill>
              <a:latin typeface="Arial"/>
              <a:cs typeface="Arial"/>
            </a:endParaRPr>
          </a:p>
        </p:txBody>
      </p:sp>
      <p:sp>
        <p:nvSpPr>
          <p:cNvPr id="18" name="Rectangle 11"/>
          <p:cNvSpPr>
            <a:spLocks/>
          </p:cNvSpPr>
          <p:nvPr/>
        </p:nvSpPr>
        <p:spPr bwMode="auto">
          <a:xfrm>
            <a:off x="190500" y="83015"/>
            <a:ext cx="8801100" cy="1455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rgbClr val="000000"/>
                </a:solidFill>
                <a:miter lim="800000"/>
                <a:headEnd type="none" w="med" len="med"/>
                <a:tailEnd type="none" w="med" len="med"/>
              </a14:hiddenLine>
            </a:ext>
          </a:extLst>
        </p:spPr>
        <p:txBody>
          <a:bodyPr lIns="0" tIns="0" rIns="0" bIns="0"/>
          <a:lstStyle/>
          <a:p>
            <a:pPr algn="l"/>
            <a:r>
              <a:rPr lang="en-US" sz="1000" dirty="0" smtClean="0">
                <a:solidFill>
                  <a:srgbClr val="828282"/>
                </a:solidFill>
                <a:latin typeface="Helvetica Neue Light" charset="0"/>
                <a:ea typeface="ＭＳ Ｐゴシック" charset="0"/>
                <a:cs typeface="Helvetica Neue Light" charset="0"/>
                <a:sym typeface="Helvetica Neue Light" charset="0"/>
              </a:rPr>
              <a:t>Obtaining Capital: Methods of Long-Term Financing &gt; Venture Capital</a:t>
            </a:r>
            <a:endParaRPr lang="en-US" sz="1000" dirty="0">
              <a:solidFill>
                <a:srgbClr val="828282"/>
              </a:solidFill>
              <a:latin typeface="Helvetica Neue Light" charset="0"/>
              <a:ea typeface="ＭＳ Ｐゴシック" charset="0"/>
              <a:cs typeface="Helvetica Neue Light" charset="0"/>
              <a:sym typeface="Helvetica Neue Light" charset="0"/>
            </a:endParaRPr>
          </a:p>
        </p:txBody>
      </p:sp>
      <p:pic>
        <p:nvPicPr>
          <p:cNvPr id="2" name="Picture 1" descr="conceptimage.jpg"/>
          <p:cNvPicPr>
            <a:picLocks noChangeAspect="1"/>
          </p:cNvPicPr>
          <p:nvPr/>
        </p:nvPicPr>
        <p:blipFill>
          <a:blip r:embed="rId6">
            <a:extLst>
              <a:ext uri="{f77c80a68d04dcb8cdf24756cd4b53ba}">
                <a14:useLocalDpi xmlns:a14="http://schemas.microsoft.com/office/drawing/2010/main" xmlns="" val="0"/>
              </a:ext>
            </a:extLst>
          </a:blip>
          <a:stretch>
            <a:fillRect/>
          </a:stretch>
        </p:blipFill>
        <p:spPr>
          <a:xfrm>
            <a:off x="6146800" y="1447800"/>
            <a:ext cx="1599835" cy="2070100"/>
          </a:xfrm>
          <a:prstGeom prst="rect">
            <a:avLst/>
          </a:prstGeom>
        </p:spPr>
      </p:pic>
    </p:spTree>
    <p:extLst>
      <p:ext uri="{BB962C8B-B14F-4D97-AF65-F5344CB8AC3E}">
        <p14:creationId xmlns:p14="http://schemas.microsoft.com/office/powerpoint/2010/main" val="16656884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pic>
        <p:nvPicPr>
          <p:cNvPr id="4"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69300" y="6527800"/>
            <a:ext cx="625475" cy="25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pic>
        <p:nvPicPr>
          <p:cNvPr id="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 y="6538913"/>
            <a:ext cx="1422400" cy="2174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sp>
        <p:nvSpPr>
          <p:cNvPr id="6" name="Rectangle 8"/>
          <p:cNvSpPr>
            <a:spLocks/>
          </p:cNvSpPr>
          <p:nvPr/>
        </p:nvSpPr>
        <p:spPr bwMode="auto">
          <a:xfrm>
            <a:off x="3962400" y="6578600"/>
            <a:ext cx="4318000" cy="20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0" tIns="0" rIns="0" bIns="0"/>
          <a:lstStyle/>
          <a:p>
            <a:pPr algn="r"/>
            <a:r>
              <a:rPr lang="en-US" sz="800" dirty="0">
                <a:solidFill>
                  <a:srgbClr val="828282"/>
                </a:solidFill>
                <a:latin typeface="Arial" charset="0"/>
                <a:ea typeface="ＭＳ Ｐゴシック" charset="0"/>
                <a:sym typeface="Helvetica Neue" charset="0"/>
              </a:rPr>
              <a:t>Free to share, print, make copies and changes. Get yours at </a:t>
            </a:r>
            <a:r>
              <a:rPr lang="en-US" sz="800" dirty="0" err="1">
                <a:solidFill>
                  <a:srgbClr val="828282"/>
                </a:solidFill>
                <a:latin typeface="Arial" charset="0"/>
                <a:ea typeface="ＭＳ Ｐゴシック" charset="0"/>
                <a:sym typeface="Helvetica Neue" charset="0"/>
              </a:rPr>
              <a:t>www.boundless.com</a:t>
            </a:r>
            <a:endParaRPr lang="en-US" sz="800" dirty="0">
              <a:solidFill>
                <a:srgbClr val="828282"/>
              </a:solidFill>
              <a:latin typeface="Arial" charset="0"/>
              <a:ea typeface="ＭＳ Ｐゴシック" charset="0"/>
              <a:sym typeface="Helvetica Neue" charset="0"/>
            </a:endParaRPr>
          </a:p>
        </p:txBody>
      </p:sp>
      <p:sp>
        <p:nvSpPr>
          <p:cNvPr id="2" name="Title 1"/>
          <p:cNvSpPr>
            <a:spLocks noGrp="1"/>
          </p:cNvSpPr>
          <p:nvPr>
            <p:ph type="title"/>
          </p:nvPr>
        </p:nvSpPr>
        <p:spPr/>
        <p:txBody>
          <a:bodyPr/>
          <a:lstStyle/>
          <a:p>
            <a:r>
              <a:rPr lang="en-US" smtClean="0"/>
              <a:t>Appendix</a:t>
            </a:r>
            <a:endParaRPr lang="en-US" dirty="0"/>
          </a:p>
        </p:txBody>
      </p:sp>
    </p:spTree>
    <p:extLst>
      <p:ext uri="{BB962C8B-B14F-4D97-AF65-F5344CB8AC3E}">
        <p14:creationId xmlns:p14="http://schemas.microsoft.com/office/powerpoint/2010/main" val="173792376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Key terms</a:t>
            </a:r>
            <a:endParaRPr lang="en-US" dirty="0"/>
          </a:p>
        </p:txBody>
      </p:sp>
      <p:sp>
        <p:nvSpPr>
          <p:cNvPr id="10" name="Text Placeholder 9"/>
          <p:cNvSpPr>
            <a:spLocks noGrp="1"/>
          </p:cNvSpPr>
          <p:nvPr>
            <p:ph type="body" sz="quarter" idx="10"/>
          </p:nvPr>
        </p:nvSpPr>
        <p:spPr/>
        <p:txBody>
          <a:bodyPr/>
          <a:lstStyle/>
          <a:p>
            <a:r>
              <a:rPr lang="en-US" sz="1200" dirty="0" smtClean="0"/>
              <a:t>Initial public offering </a:t>
            </a:r>
            <a:r>
              <a:rPr lang="en-US" sz="1200" dirty="0" smtClean="0">
                <a:solidFill>
                  <a:schemeClr val="bg2"/>
                </a:solidFill>
              </a:rPr>
              <a:t>An initial public offering (IPO) or stock market launch is a type of public offering where shares of stock in a company are sold to the general public.</a:t>
            </a:r>
          </a:p>
          <a:p>
            <a:r>
              <a:rPr lang="en-US" sz="1200" dirty="0" smtClean="0"/>
              <a:t>Initial public offering </a:t>
            </a:r>
            <a:r>
              <a:rPr lang="en-US" sz="1200" dirty="0" smtClean="0">
                <a:solidFill>
                  <a:schemeClr val="bg2"/>
                </a:solidFill>
              </a:rPr>
              <a:t>An initial public offering (IPO) or stock market launch is a type of public offering where shares of stock in a company are sold to the general public.</a:t>
            </a:r>
          </a:p>
          <a:p>
            <a:r>
              <a:rPr lang="en-US" sz="1200" dirty="0" smtClean="0"/>
              <a:t>Registration rights </a:t>
            </a:r>
            <a:r>
              <a:rPr lang="en-US" sz="1200" dirty="0">
                <a:solidFill>
                  <a:schemeClr val="bg2"/>
                </a:solidFill>
              </a:rPr>
              <a:t>A contractual agreement specifying conditions for registering shares of stock with the SEC prior to selling them on a security exchange.</a:t>
            </a:r>
          </a:p>
          <a:p>
            <a:r>
              <a:rPr lang="en-US" sz="1200" dirty="0"/>
              <a:t>venture capital </a:t>
            </a:r>
            <a:r>
              <a:rPr lang="en-US" sz="1200" dirty="0">
                <a:solidFill>
                  <a:schemeClr val="bg2"/>
                </a:solidFill>
              </a:rPr>
              <a:t>Money invested in an innovative enterprise in which both the potential for profit and the risk of loss are considerable.</a:t>
            </a:r>
          </a:p>
          <a:p>
            <a:r>
              <a:rPr lang="en-US" sz="1200" dirty="0"/>
              <a:t>venture capital </a:t>
            </a:r>
            <a:r>
              <a:rPr lang="en-US" sz="1200" dirty="0">
                <a:solidFill>
                  <a:schemeClr val="bg2"/>
                </a:solidFill>
              </a:rPr>
              <a:t>Money invested in an innovative enterprise in which both the potential for profit and the risk of loss are considerable.</a:t>
            </a:r>
          </a:p>
        </p:txBody>
      </p:sp>
      <p:sp>
        <p:nvSpPr>
          <p:cNvPr id="3" name="Rectangle 2"/>
          <p:cNvSpPr>
            <a:spLocks/>
          </p:cNvSpPr>
          <p:nvPr/>
        </p:nvSpPr>
        <p:spPr bwMode="auto">
          <a:xfrm>
            <a:off x="0" y="6815"/>
            <a:ext cx="9144000" cy="317500"/>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a:p>
        </p:txBody>
      </p:sp>
      <p:sp>
        <p:nvSpPr>
          <p:cNvPr id="5"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6"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7"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8" name="Line 6"/>
          <p:cNvSpPr>
            <a:spLocks noChangeShapeType="1"/>
          </p:cNvSpPr>
          <p:nvPr/>
        </p:nvSpPr>
        <p:spPr bwMode="auto">
          <a:xfrm>
            <a:off x="228600" y="914400"/>
            <a:ext cx="8694737" cy="0"/>
          </a:xfrm>
          <a:prstGeom prst="line">
            <a:avLst/>
          </a:prstGeom>
          <a:noFill/>
          <a:ln w="12700" cap="flat">
            <a:solidFill>
              <a:srgbClr val="B2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3" name="Rectangle 12"/>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pic>
        <p:nvPicPr>
          <p:cNvPr id="14"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69300" y="6527800"/>
            <a:ext cx="625475" cy="25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pic>
        <p:nvPicPr>
          <p:cNvPr id="1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 y="6538913"/>
            <a:ext cx="1422400" cy="2174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sp>
        <p:nvSpPr>
          <p:cNvPr id="16" name="Rectangle 8"/>
          <p:cNvSpPr>
            <a:spLocks/>
          </p:cNvSpPr>
          <p:nvPr/>
        </p:nvSpPr>
        <p:spPr bwMode="auto">
          <a:xfrm>
            <a:off x="3962400" y="6578600"/>
            <a:ext cx="4318000" cy="20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0" tIns="0" rIns="0" bIns="0"/>
          <a:lstStyle/>
          <a:p>
            <a:pPr algn="r"/>
            <a:r>
              <a:rPr lang="en-US" sz="800" dirty="0">
                <a:solidFill>
                  <a:srgbClr val="828282"/>
                </a:solidFill>
                <a:latin typeface="Arial" charset="0"/>
                <a:ea typeface="ＭＳ Ｐゴシック" charset="0"/>
                <a:sym typeface="Helvetica Neue" charset="0"/>
              </a:rPr>
              <a:t>Free to share, print, make copies and changes. Get yours at </a:t>
            </a:r>
            <a:r>
              <a:rPr lang="en-US" sz="800" dirty="0" err="1">
                <a:solidFill>
                  <a:srgbClr val="828282"/>
                </a:solidFill>
                <a:latin typeface="Arial" charset="0"/>
                <a:ea typeface="ＭＳ Ｐゴシック" charset="0"/>
                <a:sym typeface="Helvetica Neue" charset="0"/>
              </a:rPr>
              <a:t>www.boundless.com</a:t>
            </a:r>
            <a:endParaRPr lang="en-US" sz="800" dirty="0">
              <a:solidFill>
                <a:srgbClr val="828282"/>
              </a:solidFill>
              <a:latin typeface="Arial" charset="0"/>
              <a:ea typeface="ＭＳ Ｐゴシック" charset="0"/>
              <a:sym typeface="Helvetica Neue" charset="0"/>
            </a:endParaRPr>
          </a:p>
        </p:txBody>
      </p:sp>
      <p:sp>
        <p:nvSpPr>
          <p:cNvPr id="17" name="Rectangle 11"/>
          <p:cNvSpPr>
            <a:spLocks/>
          </p:cNvSpPr>
          <p:nvPr/>
        </p:nvSpPr>
        <p:spPr bwMode="auto">
          <a:xfrm>
            <a:off x="190500" y="83015"/>
            <a:ext cx="8801100" cy="1455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rgbClr val="000000"/>
                </a:solidFill>
                <a:miter lim="800000"/>
                <a:headEnd type="none" w="med" len="med"/>
                <a:tailEnd type="none" w="med" len="med"/>
              </a14:hiddenLine>
            </a:ext>
          </a:extLst>
        </p:spPr>
        <p:txBody>
          <a:bodyPr lIns="0" tIns="0" rIns="0" bIns="0"/>
          <a:lstStyle/>
          <a:p>
            <a:pPr algn="l"/>
            <a:r>
              <a:rPr lang="en-US" sz="1000" dirty="0" smtClean="0">
                <a:solidFill>
                  <a:srgbClr val="828282"/>
                </a:solidFill>
                <a:latin typeface="Helvetica Neue Light" charset="0"/>
                <a:ea typeface="ＭＳ Ｐゴシック" charset="0"/>
                <a:cs typeface="Helvetica Neue Light" charset="0"/>
                <a:sym typeface="Helvetica Neue Light" charset="0"/>
              </a:rPr>
              <a:t>Obtaining Capital: Methods of Long-Term Financing</a:t>
            </a:r>
            <a:endParaRPr lang="en-US" sz="1000" dirty="0">
              <a:solidFill>
                <a:srgbClr val="828282"/>
              </a:solidFill>
              <a:latin typeface="Helvetica Neue Light" charset="0"/>
              <a:ea typeface="ＭＳ Ｐゴシック" charset="0"/>
              <a:cs typeface="Helvetica Neue Light" charset="0"/>
              <a:sym typeface="Helvetica Neue Light" charset="0"/>
            </a:endParaRPr>
          </a:p>
        </p:txBody>
      </p:sp>
    </p:spTree>
    <p:extLst>
      <p:ext uri="{BB962C8B-B14F-4D97-AF65-F5344CB8AC3E}">
        <p14:creationId xmlns:p14="http://schemas.microsoft.com/office/powerpoint/2010/main" val="173206868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04800" y="5029200"/>
            <a:ext cx="8534400" cy="1295400"/>
          </a:xfrm>
        </p:spPr>
        <p:txBody>
          <a:bodyPr/>
          <a:lstStyle/>
          <a:p>
            <a:r>
              <a:rPr lang="en-US" dirty="0" smtClean="0"/>
              <a:t>Venture capital funds revolutionary social networking services</a:t>
            </a:r>
          </a:p>
          <a:p>
            <a:pPr lvl="1"/>
            <a:r>
              <a:rPr lang="en-US" dirty="0" smtClean="0"/>
              <a:t>Facebook is one example of a entrepreneurial idea that benefited from venture capital financing. The Menlo Park-based firm has seen immense success since their launch in 2004. Unfortunately for Facebook's venture capitalist investors (Accel Partners, Greylock Partners and Meritech Capital), the IPO has not performed as well as expected.</a:t>
            </a:r>
          </a:p>
        </p:txBody>
      </p:sp>
      <p:sp>
        <p:nvSpPr>
          <p:cNvPr id="5" name="Rectangle 4"/>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pic>
        <p:nvPicPr>
          <p:cNvPr id="7"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 y="6538913"/>
            <a:ext cx="1422400" cy="2174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sp>
        <p:nvSpPr>
          <p:cNvPr id="9" name="Rectangle 8"/>
          <p:cNvSpPr>
            <a:spLocks/>
          </p:cNvSpPr>
          <p:nvPr/>
        </p:nvSpPr>
        <p:spPr bwMode="auto">
          <a:xfrm>
            <a:off x="0" y="6815"/>
            <a:ext cx="9144000" cy="317500"/>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a:p>
        </p:txBody>
      </p:sp>
      <p:sp>
        <p:nvSpPr>
          <p:cNvPr id="11"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2"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3"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6" name="Rectangle 8"/>
          <p:cNvSpPr>
            <a:spLocks/>
          </p:cNvSpPr>
          <p:nvPr/>
        </p:nvSpPr>
        <p:spPr bwMode="auto">
          <a:xfrm>
            <a:off x="3962400" y="6477000"/>
            <a:ext cx="5105400" cy="20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0" tIns="0" rIns="0" bIns="0"/>
          <a:lstStyle/>
          <a:p>
            <a:pPr algn="r"/>
            <a:r>
              <a:rPr lang="en-US" sz="800" dirty="0">
                <a:solidFill>
                  <a:srgbClr val="828282"/>
                </a:solidFill>
                <a:latin typeface="Arial" charset="0"/>
                <a:ea typeface="ＭＳ Ｐゴシック" charset="0"/>
                <a:sym typeface="Helvetica Neue" charset="0"/>
              </a:rPr>
              <a:t>Free to share, print, make copies and changes. Get yours at </a:t>
            </a:r>
            <a:r>
              <a:rPr lang="en-US" sz="800" dirty="0" err="1">
                <a:solidFill>
                  <a:srgbClr val="828282"/>
                </a:solidFill>
                <a:latin typeface="Arial" charset="0"/>
                <a:ea typeface="ＭＳ Ｐゴシック" charset="0"/>
                <a:sym typeface="Helvetica Neue" charset="0"/>
              </a:rPr>
              <a:t>www.boundless.com</a:t>
            </a:r>
            <a:endParaRPr lang="en-US" sz="800" dirty="0">
              <a:solidFill>
                <a:srgbClr val="828282"/>
              </a:solidFill>
              <a:latin typeface="Arial" charset="0"/>
              <a:ea typeface="ＭＳ Ｐゴシック" charset="0"/>
              <a:sym typeface="Helvetica Neue" charset="0"/>
            </a:endParaRPr>
          </a:p>
        </p:txBody>
      </p:sp>
      <p:sp>
        <p:nvSpPr>
          <p:cNvPr id="17" name="Rectangle 10"/>
          <p:cNvSpPr>
            <a:spLocks/>
          </p:cNvSpPr>
          <p:nvPr/>
        </p:nvSpPr>
        <p:spPr bwMode="auto">
          <a:xfrm>
            <a:off x="1676400" y="6629400"/>
            <a:ext cx="7391400" cy="22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0" tIns="0" rIns="0" bIns="0"/>
          <a:lstStyle/>
          <a:p>
            <a:pPr algn="r"/>
            <a:r>
              <a:rPr lang="en-US" sz="800" i="1" dirty="0" smtClean="0">
                <a:solidFill>
                  <a:srgbClr val="828282"/>
                </a:solidFill>
                <a:latin typeface="Arial" charset="0"/>
                <a:ea typeface="ＭＳ Ｐゴシック" charset="0"/>
                <a:sym typeface="Helvetica Neue" charset="0"/>
              </a:rPr>
              <a:t>Wikimedia.</a:t>
            </a:r>
            <a:r>
              <a:rPr lang="en-US" sz="800" dirty="0" smtClean="0">
                <a:solidFill>
                  <a:srgbClr val="828282"/>
                </a:solidFill>
                <a:latin typeface="Arial" charset="0"/>
                <a:ea typeface="ＭＳ Ｐゴシック" charset="0"/>
                <a:sym typeface="Helvetica Neue" charset="0"/>
              </a:rPr>
              <a:t> "Wikimedia." </a:t>
            </a:r>
            <a:r>
              <a:rPr lang="en-US" sz="800" dirty="0" smtClean="0">
                <a:solidFill>
                  <a:srgbClr val="828282"/>
                </a:solidFill>
                <a:latin typeface="Arial" charset="0"/>
                <a:ea typeface="ＭＳ Ｐゴシック" charset="0"/>
                <a:sym typeface="Helvetica Neue" charset="0"/>
                <a:hlinkClick r:id="rId3"/>
              </a:rPr>
              <a:t>CC BY-SA</a:t>
            </a:r>
            <a:r>
              <a:rPr lang="en-US" sz="800" dirty="0" smtClean="0">
                <a:solidFill>
                  <a:srgbClr val="828282"/>
                </a:solidFill>
                <a:latin typeface="Arial" charset="0"/>
                <a:ea typeface="ＭＳ Ｐゴシック" charset="0"/>
                <a:sym typeface="Helvetica Neue" charset="0"/>
              </a:rPr>
              <a:t> </a:t>
            </a:r>
            <a:r>
              <a:rPr lang="en-US" sz="800" dirty="0" smtClean="0">
                <a:solidFill>
                  <a:srgbClr val="828282"/>
                </a:solidFill>
                <a:latin typeface="Arial" charset="0"/>
                <a:ea typeface="ＭＳ Ｐゴシック" charset="0"/>
                <a:sym typeface="Helvetica Neue" charset="0"/>
                <a:hlinkClick r:id="rId4"/>
              </a:rPr>
              <a:t>http://wikimedia.org</a:t>
            </a:r>
            <a:r>
              <a:rPr lang="en-US" sz="800" dirty="0" smtClean="0">
                <a:solidFill>
                  <a:srgbClr val="828282"/>
                </a:solidFill>
                <a:latin typeface="Arial" charset="0"/>
                <a:ea typeface="ＭＳ Ｐゴシック" charset="0"/>
                <a:sym typeface="Helvetica Neue" charset="0"/>
              </a:rPr>
              <a:t> </a:t>
            </a:r>
            <a:r>
              <a:rPr lang="en-US" sz="800" u="sng" dirty="0" smtClean="0">
                <a:solidFill>
                  <a:srgbClr val="FFFFFF"/>
                </a:solidFill>
                <a:latin typeface="Arial"/>
                <a:ea typeface="ＭＳ Ｐゴシック" charset="0"/>
                <a:cs typeface="Arial"/>
                <a:sym typeface="Helvetica Neue" charset="0"/>
                <a:hlinkClick r:id="rId5"/>
              </a:rPr>
              <a:t>View on Boundless.com</a:t>
            </a:r>
            <a:endParaRPr lang="en-US" sz="800" u="sng" dirty="0">
              <a:solidFill>
                <a:srgbClr val="FFFFFF"/>
              </a:solidFill>
              <a:latin typeface="Arial"/>
              <a:ea typeface="ＭＳ Ｐゴシック" charset="0"/>
              <a:cs typeface="Arial"/>
              <a:sym typeface="Helvetica Neue" charset="0"/>
            </a:endParaRPr>
          </a:p>
        </p:txBody>
      </p:sp>
      <p:sp>
        <p:nvSpPr>
          <p:cNvPr id="14" name="Rectangle 11"/>
          <p:cNvSpPr>
            <a:spLocks/>
          </p:cNvSpPr>
          <p:nvPr/>
        </p:nvSpPr>
        <p:spPr bwMode="auto">
          <a:xfrm>
            <a:off x="190500" y="83015"/>
            <a:ext cx="8801100" cy="1455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rgbClr val="000000"/>
                </a:solidFill>
                <a:miter lim="800000"/>
                <a:headEnd type="none" w="med" len="med"/>
                <a:tailEnd type="none" w="med" len="med"/>
              </a14:hiddenLine>
            </a:ext>
          </a:extLst>
        </p:spPr>
        <p:txBody>
          <a:bodyPr lIns="0" tIns="0" rIns="0" bIns="0"/>
          <a:lstStyle/>
          <a:p>
            <a:pPr algn="l"/>
            <a:r>
              <a:rPr lang="en-US" sz="1000" dirty="0" smtClean="0">
                <a:solidFill>
                  <a:srgbClr val="828282"/>
                </a:solidFill>
                <a:latin typeface="Helvetica Neue Light" charset="0"/>
                <a:ea typeface="ＭＳ Ｐゴシック" charset="0"/>
                <a:cs typeface="Helvetica Neue Light" charset="0"/>
                <a:sym typeface="Helvetica Neue Light" charset="0"/>
              </a:rPr>
              <a:t>Obtaining Capital: Methods of Long-Term Financing</a:t>
            </a:r>
            <a:endParaRPr lang="en-US" sz="1000" dirty="0">
              <a:solidFill>
                <a:srgbClr val="828282"/>
              </a:solidFill>
              <a:latin typeface="Helvetica Neue Light" charset="0"/>
              <a:ea typeface="ＭＳ Ｐゴシック" charset="0"/>
              <a:cs typeface="Helvetica Neue Light" charset="0"/>
              <a:sym typeface="Helvetica Neue Light" charset="0"/>
            </a:endParaRPr>
          </a:p>
        </p:txBody>
      </p:sp>
      <p:pic>
        <p:nvPicPr>
          <p:cNvPr id="8" name="Picture 7" descr="appendiximage.jpg"/>
          <p:cNvPicPr>
            <a:picLocks noChangeAspect="1"/>
          </p:cNvPicPr>
          <p:nvPr/>
        </p:nvPicPr>
        <p:blipFill>
          <a:blip r:embed="rId6">
            <a:extLst>
              <a:ext uri="{b08b9fd655a727a7f288294c55ac7c88}">
                <a14:useLocalDpi xmlns:a14="http://schemas.microsoft.com/office/drawing/2010/main" xmlns="" val="0"/>
              </a:ext>
            </a:extLst>
          </a:blip>
          <a:stretch>
            <a:fillRect/>
          </a:stretch>
        </p:blipFill>
        <p:spPr>
          <a:xfrm>
            <a:off x="266700" y="533400"/>
            <a:ext cx="8610600" cy="3237067"/>
          </a:xfrm>
          <a:prstGeom prst="rect">
            <a:avLst/>
          </a:prstGeom>
        </p:spPr>
      </p:pic>
    </p:spTree>
    <p:extLst>
      <p:ext uri="{BB962C8B-B14F-4D97-AF65-F5344CB8AC3E}">
        <p14:creationId xmlns:p14="http://schemas.microsoft.com/office/powerpoint/2010/main" val="13982986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04800" y="5029200"/>
            <a:ext cx="8534400" cy="1295400"/>
          </a:xfrm>
        </p:spPr>
        <p:txBody>
          <a:bodyPr/>
          <a:lstStyle/>
          <a:p>
            <a:r>
              <a:rPr lang="en-US" dirty="0" smtClean="0"/>
              <a:t>Weighing advantages and disadvantages</a:t>
            </a:r>
          </a:p>
          <a:p>
            <a:pPr lvl="1"/>
            <a:r>
              <a:rPr lang="en-US" dirty="0" smtClean="0"/>
              <a:t>Pursuing venture capital financing may not be appropriate for most start-up companies. It is important to weigh the benefits of receiving abundant resources against the costs of losing autonomy and ownership.</a:t>
            </a:r>
          </a:p>
        </p:txBody>
      </p:sp>
      <p:sp>
        <p:nvSpPr>
          <p:cNvPr id="5" name="Rectangle 4"/>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pic>
        <p:nvPicPr>
          <p:cNvPr id="7"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 y="6538913"/>
            <a:ext cx="1422400" cy="2174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sp>
        <p:nvSpPr>
          <p:cNvPr id="9" name="Rectangle 8"/>
          <p:cNvSpPr>
            <a:spLocks/>
          </p:cNvSpPr>
          <p:nvPr/>
        </p:nvSpPr>
        <p:spPr bwMode="auto">
          <a:xfrm>
            <a:off x="0" y="6815"/>
            <a:ext cx="9144000" cy="317500"/>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a:p>
        </p:txBody>
      </p:sp>
      <p:sp>
        <p:nvSpPr>
          <p:cNvPr id="11"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2"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3"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6" name="Rectangle 8"/>
          <p:cNvSpPr>
            <a:spLocks/>
          </p:cNvSpPr>
          <p:nvPr/>
        </p:nvSpPr>
        <p:spPr bwMode="auto">
          <a:xfrm>
            <a:off x="3962400" y="6477000"/>
            <a:ext cx="5105400" cy="20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0" tIns="0" rIns="0" bIns="0"/>
          <a:lstStyle/>
          <a:p>
            <a:pPr algn="r"/>
            <a:r>
              <a:rPr lang="en-US" sz="800" dirty="0">
                <a:solidFill>
                  <a:srgbClr val="828282"/>
                </a:solidFill>
                <a:latin typeface="Arial" charset="0"/>
                <a:ea typeface="ＭＳ Ｐゴシック" charset="0"/>
                <a:sym typeface="Helvetica Neue" charset="0"/>
              </a:rPr>
              <a:t>Free to share, print, make copies and changes. Get yours at </a:t>
            </a:r>
            <a:r>
              <a:rPr lang="en-US" sz="800" dirty="0" err="1">
                <a:solidFill>
                  <a:srgbClr val="828282"/>
                </a:solidFill>
                <a:latin typeface="Arial" charset="0"/>
                <a:ea typeface="ＭＳ Ｐゴシック" charset="0"/>
                <a:sym typeface="Helvetica Neue" charset="0"/>
              </a:rPr>
              <a:t>www.boundless.com</a:t>
            </a:r>
            <a:endParaRPr lang="en-US" sz="800" dirty="0">
              <a:solidFill>
                <a:srgbClr val="828282"/>
              </a:solidFill>
              <a:latin typeface="Arial" charset="0"/>
              <a:ea typeface="ＭＳ Ｐゴシック" charset="0"/>
              <a:sym typeface="Helvetica Neue" charset="0"/>
            </a:endParaRPr>
          </a:p>
        </p:txBody>
      </p:sp>
      <p:sp>
        <p:nvSpPr>
          <p:cNvPr id="17" name="Rectangle 10"/>
          <p:cNvSpPr>
            <a:spLocks/>
          </p:cNvSpPr>
          <p:nvPr/>
        </p:nvSpPr>
        <p:spPr bwMode="auto">
          <a:xfrm>
            <a:off x="1676400" y="6629400"/>
            <a:ext cx="7391400" cy="22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0" tIns="0" rIns="0" bIns="0"/>
          <a:lstStyle/>
          <a:p>
            <a:pPr algn="r"/>
            <a:r>
              <a:rPr lang="en-US" sz="800" i="1" dirty="0" smtClean="0">
                <a:solidFill>
                  <a:srgbClr val="828282"/>
                </a:solidFill>
                <a:latin typeface="Arial" charset="0"/>
                <a:ea typeface="ＭＳ Ｐゴシック" charset="0"/>
                <a:sym typeface="Helvetica Neue" charset="0"/>
              </a:rPr>
              <a:t>Wikimedia.</a:t>
            </a:r>
            <a:r>
              <a:rPr lang="en-US" sz="800" dirty="0" smtClean="0">
                <a:solidFill>
                  <a:srgbClr val="828282"/>
                </a:solidFill>
                <a:latin typeface="Arial" charset="0"/>
                <a:ea typeface="ＭＳ Ｐゴシック" charset="0"/>
                <a:sym typeface="Helvetica Neue" charset="0"/>
              </a:rPr>
              <a:t> "Wikimedia Commons." </a:t>
            </a:r>
            <a:r>
              <a:rPr lang="en-US" sz="800" dirty="0" smtClean="0">
                <a:solidFill>
                  <a:srgbClr val="828282"/>
                </a:solidFill>
                <a:latin typeface="Arial" charset="0"/>
                <a:ea typeface="ＭＳ Ｐゴシック" charset="0"/>
                <a:sym typeface="Helvetica Neue" charset="0"/>
                <a:hlinkClick r:id="rId3"/>
              </a:rPr>
              <a:t>CC BY-SA</a:t>
            </a:r>
            <a:r>
              <a:rPr lang="en-US" sz="800" dirty="0" smtClean="0">
                <a:solidFill>
                  <a:srgbClr val="828282"/>
                </a:solidFill>
                <a:latin typeface="Arial" charset="0"/>
                <a:ea typeface="ＭＳ Ｐゴシック" charset="0"/>
                <a:sym typeface="Helvetica Neue" charset="0"/>
              </a:rPr>
              <a:t> </a:t>
            </a:r>
            <a:r>
              <a:rPr lang="en-US" sz="800" dirty="0" smtClean="0">
                <a:solidFill>
                  <a:srgbClr val="828282"/>
                </a:solidFill>
                <a:latin typeface="Arial" charset="0"/>
                <a:ea typeface="ＭＳ Ｐゴシック" charset="0"/>
                <a:sym typeface="Helvetica Neue" charset="0"/>
                <a:hlinkClick r:id="rId4"/>
              </a:rPr>
              <a:t>http://commons.wikimedia.org</a:t>
            </a:r>
            <a:r>
              <a:rPr lang="en-US" sz="800" dirty="0" smtClean="0">
                <a:solidFill>
                  <a:srgbClr val="828282"/>
                </a:solidFill>
                <a:latin typeface="Arial" charset="0"/>
                <a:ea typeface="ＭＳ Ｐゴシック" charset="0"/>
                <a:sym typeface="Helvetica Neue" charset="0"/>
              </a:rPr>
              <a:t> </a:t>
            </a:r>
            <a:r>
              <a:rPr lang="en-US" sz="800" u="sng" dirty="0" smtClean="0">
                <a:solidFill>
                  <a:srgbClr val="FFFFFF"/>
                </a:solidFill>
                <a:latin typeface="Arial"/>
                <a:ea typeface="ＭＳ Ｐゴシック" charset="0"/>
                <a:cs typeface="Arial"/>
                <a:sym typeface="Helvetica Neue" charset="0"/>
                <a:hlinkClick r:id="rId5"/>
              </a:rPr>
              <a:t>View on Boundless.com</a:t>
            </a:r>
            <a:endParaRPr lang="en-US" sz="800" u="sng" dirty="0">
              <a:solidFill>
                <a:srgbClr val="FFFFFF"/>
              </a:solidFill>
              <a:latin typeface="Arial"/>
              <a:ea typeface="ＭＳ Ｐゴシック" charset="0"/>
              <a:cs typeface="Arial"/>
              <a:sym typeface="Helvetica Neue" charset="0"/>
            </a:endParaRPr>
          </a:p>
        </p:txBody>
      </p:sp>
      <p:sp>
        <p:nvSpPr>
          <p:cNvPr id="14" name="Rectangle 11"/>
          <p:cNvSpPr>
            <a:spLocks/>
          </p:cNvSpPr>
          <p:nvPr/>
        </p:nvSpPr>
        <p:spPr bwMode="auto">
          <a:xfrm>
            <a:off x="190500" y="83015"/>
            <a:ext cx="8801100" cy="1455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rgbClr val="000000"/>
                </a:solidFill>
                <a:miter lim="800000"/>
                <a:headEnd type="none" w="med" len="med"/>
                <a:tailEnd type="none" w="med" len="med"/>
              </a14:hiddenLine>
            </a:ext>
          </a:extLst>
        </p:spPr>
        <p:txBody>
          <a:bodyPr lIns="0" tIns="0" rIns="0" bIns="0"/>
          <a:lstStyle/>
          <a:p>
            <a:pPr algn="l"/>
            <a:r>
              <a:rPr lang="en-US" sz="1000" dirty="0" smtClean="0">
                <a:solidFill>
                  <a:srgbClr val="828282"/>
                </a:solidFill>
                <a:latin typeface="Helvetica Neue Light" charset="0"/>
                <a:ea typeface="ＭＳ Ｐゴシック" charset="0"/>
                <a:cs typeface="Helvetica Neue Light" charset="0"/>
                <a:sym typeface="Helvetica Neue Light" charset="0"/>
              </a:rPr>
              <a:t>Obtaining Capital: Methods of Long-Term Financing</a:t>
            </a:r>
            <a:endParaRPr lang="en-US" sz="1000" dirty="0">
              <a:solidFill>
                <a:srgbClr val="828282"/>
              </a:solidFill>
              <a:latin typeface="Helvetica Neue Light" charset="0"/>
              <a:ea typeface="ＭＳ Ｐゴシック" charset="0"/>
              <a:cs typeface="Helvetica Neue Light" charset="0"/>
              <a:sym typeface="Helvetica Neue Light" charset="0"/>
            </a:endParaRPr>
          </a:p>
        </p:txBody>
      </p:sp>
      <p:pic>
        <p:nvPicPr>
          <p:cNvPr id="8" name="Picture 7" descr="appendiximage.jpg"/>
          <p:cNvPicPr>
            <a:picLocks noChangeAspect="1"/>
          </p:cNvPicPr>
          <p:nvPr/>
        </p:nvPicPr>
        <p:blipFill>
          <a:blip r:embed="rId6">
            <a:extLst>
              <a:ext uri="{50bd821d2579345a5d33fea19d559c48}">
                <a14:useLocalDpi xmlns:a14="http://schemas.microsoft.com/office/drawing/2010/main" xmlns="" val="0"/>
              </a:ext>
            </a:extLst>
          </a:blip>
          <a:stretch>
            <a:fillRect/>
          </a:stretch>
        </p:blipFill>
        <p:spPr>
          <a:xfrm>
            <a:off x="1843162" y="533400"/>
            <a:ext cx="5457675" cy="4343400"/>
          </a:xfrm>
          <a:prstGeom prst="rect">
            <a:avLst/>
          </a:prstGeom>
        </p:spPr>
      </p:pic>
    </p:spTree>
    <p:extLst>
      <p:ext uri="{BB962C8B-B14F-4D97-AF65-F5344CB8AC3E}">
        <p14:creationId xmlns:p14="http://schemas.microsoft.com/office/powerpoint/2010/main" val="139829866"/>
      </p:ext>
    </p:extLst>
  </p:cSld>
  <p:clrMapOvr>
    <a:masterClrMapping/>
  </p:clrMapOvr>
  <p:transition/>
</p:sld>
</file>

<file path=ppt/theme/theme1.xml><?xml version="1.0" encoding="utf-8"?>
<a:theme xmlns:a="http://schemas.openxmlformats.org/drawingml/2006/main" name="Boundless_Theme">
  <a:themeElements>
    <a:clrScheme name="Boundless">
      <a:dk1>
        <a:srgbClr val="FFFFFF"/>
      </a:dk1>
      <a:lt1>
        <a:srgbClr val="FFFFFF"/>
      </a:lt1>
      <a:dk2>
        <a:srgbClr val="000000"/>
      </a:dk2>
      <a:lt2>
        <a:srgbClr val="808080"/>
      </a:lt2>
      <a:accent1>
        <a:srgbClr val="2E2E2E"/>
      </a:accent1>
      <a:accent2>
        <a:srgbClr val="7BBB45"/>
      </a:accent2>
      <a:accent3>
        <a:srgbClr val="353535"/>
      </a:accent3>
      <a:accent4>
        <a:srgbClr val="2C2C2C"/>
      </a:accent4>
      <a:accent5>
        <a:srgbClr val="ADADAD"/>
      </a:accent5>
      <a:accent6>
        <a:srgbClr val="FEB720"/>
      </a:accent6>
      <a:hlink>
        <a:srgbClr val="228DBC"/>
      </a:hlink>
      <a:folHlink>
        <a:srgbClr val="228DBC"/>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algn="ctr" blurRad="63500" dir="2700000" dist="38099"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algn="ctr" blurRad="63500" dir="2700000" dist="38099"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Chapter Pa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1464</TotalTime>
  <Words>1761</Words>
  <Application>Microsoft Office PowerPoint</Application>
  <PresentationFormat>On-screen Show (4:3)</PresentationFormat>
  <Paragraphs>124</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ＭＳ Ｐゴシック</vt:lpstr>
      <vt:lpstr>Arial</vt:lpstr>
      <vt:lpstr>Calibri</vt:lpstr>
      <vt:lpstr>Helvetica Neue</vt:lpstr>
      <vt:lpstr>Helvetica Neue Light</vt:lpstr>
      <vt:lpstr>ヒラギノ角ゴ ProN W3</vt:lpstr>
      <vt:lpstr>ヒラギノ角ゴ ProN W6</vt:lpstr>
      <vt:lpstr>Boundless_Theme</vt:lpstr>
      <vt:lpstr>Boundless Lecture Slides</vt:lpstr>
      <vt:lpstr>Venture Capital</vt:lpstr>
      <vt:lpstr>Defining Venture Capital</vt:lpstr>
      <vt:lpstr>Advantages and Disadvantages of VC Financing</vt:lpstr>
      <vt:lpstr>IPOs</vt:lpstr>
      <vt:lpstr>Appendix</vt:lpstr>
      <vt:lpstr>Key terms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Attribution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Boundless Study Slides</dc:title>
  <dc:creator>Boundless</dc:creator>
  <cp:lastModifiedBy>Nathan Thompson</cp:lastModifiedBy>
  <cp:revision>2</cp:revision>
  <dcterms:created xsi:type="dcterms:W3CDTF">2013-10-07T14:37:03Z</dcterms:created>
  <dcterms:modified xsi:type="dcterms:W3CDTF">2015-07-30T17:30:26Z</dcterms:modified>
</cp:coreProperties>
</file>